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86" r:id="rId4"/>
    <p:sldId id="258" r:id="rId5"/>
    <p:sldId id="259" r:id="rId6"/>
    <p:sldId id="270" r:id="rId7"/>
    <p:sldId id="269" r:id="rId8"/>
    <p:sldId id="263" r:id="rId9"/>
    <p:sldId id="272" r:id="rId10"/>
    <p:sldId id="264" r:id="rId11"/>
    <p:sldId id="266" r:id="rId12"/>
    <p:sldId id="277" r:id="rId13"/>
    <p:sldId id="278" r:id="rId14"/>
    <p:sldId id="279" r:id="rId15"/>
    <p:sldId id="280" r:id="rId16"/>
    <p:sldId id="267" r:id="rId17"/>
    <p:sldId id="273" r:id="rId18"/>
    <p:sldId id="271" r:id="rId19"/>
    <p:sldId id="274" r:id="rId20"/>
    <p:sldId id="281" r:id="rId21"/>
    <p:sldId id="282" r:id="rId22"/>
    <p:sldId id="283" r:id="rId23"/>
    <p:sldId id="284" r:id="rId24"/>
    <p:sldId id="285" r:id="rId25"/>
    <p:sldId id="288" r:id="rId26"/>
    <p:sldId id="287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760232-D9BB-4F9D-83E3-74F8C35B276D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F8F38D1-6218-46D7-90B4-BCA8627A807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 dirty="0"/>
            <a:t>What is Holography</a:t>
          </a:r>
          <a:r>
            <a:rPr lang="en-GB" b="0" i="0" dirty="0"/>
            <a:t>: is the recording technique of the waves of light emitted by an object.</a:t>
          </a:r>
          <a:endParaRPr lang="en-US" dirty="0"/>
        </a:p>
      </dgm:t>
    </dgm:pt>
    <dgm:pt modelId="{DBEF647C-9ACB-40A6-BD8F-93BA144DEDE7}" type="parTrans" cxnId="{4969C970-FE10-4F7E-8B39-C18043581147}">
      <dgm:prSet/>
      <dgm:spPr/>
      <dgm:t>
        <a:bodyPr/>
        <a:lstStyle/>
        <a:p>
          <a:endParaRPr lang="en-US"/>
        </a:p>
      </dgm:t>
    </dgm:pt>
    <dgm:pt modelId="{3EDC7E70-9B68-4628-B4B3-540083EC5AB4}" type="sibTrans" cxnId="{4969C970-FE10-4F7E-8B39-C18043581147}">
      <dgm:prSet/>
      <dgm:spPr/>
      <dgm:t>
        <a:bodyPr/>
        <a:lstStyle/>
        <a:p>
          <a:endParaRPr lang="en-US"/>
        </a:p>
      </dgm:t>
    </dgm:pt>
    <dgm:pt modelId="{C4D0BF38-685A-45A8-8981-FF6D6DFF7D0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i="0" dirty="0"/>
            <a:t>Hologram</a:t>
          </a:r>
          <a:r>
            <a:rPr lang="en-GB" b="0" i="0" dirty="0"/>
            <a:t> is created when the aforementioned waves of light are recorded on a light-sensitive material.</a:t>
          </a:r>
        </a:p>
      </dgm:t>
    </dgm:pt>
    <dgm:pt modelId="{F87E5D39-8256-4123-A4BD-10E8572C782C}" type="parTrans" cxnId="{F175F3AD-D626-457F-AF5E-0F8AC5EC0352}">
      <dgm:prSet/>
      <dgm:spPr/>
      <dgm:t>
        <a:bodyPr/>
        <a:lstStyle/>
        <a:p>
          <a:endParaRPr lang="en-GB"/>
        </a:p>
      </dgm:t>
    </dgm:pt>
    <dgm:pt modelId="{3180D615-7CF6-4255-B49A-4B6D59008333}" type="sibTrans" cxnId="{F175F3AD-D626-457F-AF5E-0F8AC5EC0352}">
      <dgm:prSet/>
      <dgm:spPr/>
      <dgm:t>
        <a:bodyPr/>
        <a:lstStyle/>
        <a:p>
          <a:endParaRPr lang="en-GB"/>
        </a:p>
      </dgm:t>
    </dgm:pt>
    <dgm:pt modelId="{5B0CACCB-5911-41BC-BC88-AF9CDAB1D15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/>
            <a:t>A </a:t>
          </a:r>
          <a:r>
            <a:rPr lang="en-GB" b="1" i="0" dirty="0"/>
            <a:t>hologram</a:t>
          </a:r>
          <a:r>
            <a:rPr lang="en-GB" b="0" i="0" dirty="0"/>
            <a:t> is the three-dimensional replica of an object on a two-dimensional surface.  </a:t>
          </a:r>
        </a:p>
      </dgm:t>
    </dgm:pt>
    <dgm:pt modelId="{98FB7B58-BAA6-4B3F-9B86-7E2D8EDE57F6}" type="parTrans" cxnId="{A2E26651-0AD3-4C45-8436-35B05C91D2FF}">
      <dgm:prSet/>
      <dgm:spPr/>
      <dgm:t>
        <a:bodyPr/>
        <a:lstStyle/>
        <a:p>
          <a:endParaRPr lang="en-GB"/>
        </a:p>
      </dgm:t>
    </dgm:pt>
    <dgm:pt modelId="{E7477335-D75E-49C3-B4D7-1510A7F88C25}" type="sibTrans" cxnId="{A2E26651-0AD3-4C45-8436-35B05C91D2FF}">
      <dgm:prSet/>
      <dgm:spPr/>
      <dgm:t>
        <a:bodyPr/>
        <a:lstStyle/>
        <a:p>
          <a:endParaRPr lang="en-GB"/>
        </a:p>
      </dgm:t>
    </dgm:pt>
    <dgm:pt modelId="{0CFC5480-03E9-459C-A55D-0A9C3A9A3C5F}" type="pres">
      <dgm:prSet presAssocID="{50760232-D9BB-4F9D-83E3-74F8C35B276D}" presName="vert0" presStyleCnt="0">
        <dgm:presLayoutVars>
          <dgm:dir/>
          <dgm:animOne val="branch"/>
          <dgm:animLvl val="lvl"/>
        </dgm:presLayoutVars>
      </dgm:prSet>
      <dgm:spPr/>
    </dgm:pt>
    <dgm:pt modelId="{59FBEEEF-20F3-4964-A92F-EE65A82F1FED}" type="pres">
      <dgm:prSet presAssocID="{9F8F38D1-6218-46D7-90B4-BCA8627A8072}" presName="thickLine" presStyleLbl="alignNode1" presStyleIdx="0" presStyleCnt="3"/>
      <dgm:spPr/>
    </dgm:pt>
    <dgm:pt modelId="{5ECB5F5C-DE3C-4C52-94B5-6817328DC391}" type="pres">
      <dgm:prSet presAssocID="{9F8F38D1-6218-46D7-90B4-BCA8627A8072}" presName="horz1" presStyleCnt="0"/>
      <dgm:spPr/>
    </dgm:pt>
    <dgm:pt modelId="{4B74AC16-1077-402D-96A1-95A5B5EE0798}" type="pres">
      <dgm:prSet presAssocID="{9F8F38D1-6218-46D7-90B4-BCA8627A8072}" presName="tx1" presStyleLbl="revTx" presStyleIdx="0" presStyleCnt="3"/>
      <dgm:spPr/>
    </dgm:pt>
    <dgm:pt modelId="{A24E8CE0-854B-428B-BCA3-E7E809BD6EBC}" type="pres">
      <dgm:prSet presAssocID="{9F8F38D1-6218-46D7-90B4-BCA8627A8072}" presName="vert1" presStyleCnt="0"/>
      <dgm:spPr/>
    </dgm:pt>
    <dgm:pt modelId="{E4E0B385-0C0D-437D-BD05-95E777163945}" type="pres">
      <dgm:prSet presAssocID="{C4D0BF38-685A-45A8-8981-FF6D6DFF7D0C}" presName="thickLine" presStyleLbl="alignNode1" presStyleIdx="1" presStyleCnt="3"/>
      <dgm:spPr/>
    </dgm:pt>
    <dgm:pt modelId="{4095707A-E5B8-4F9E-90A4-F88E600FD8F1}" type="pres">
      <dgm:prSet presAssocID="{C4D0BF38-685A-45A8-8981-FF6D6DFF7D0C}" presName="horz1" presStyleCnt="0"/>
      <dgm:spPr/>
    </dgm:pt>
    <dgm:pt modelId="{B3D7D088-CCA0-489F-A89C-3AA98AB8A2E5}" type="pres">
      <dgm:prSet presAssocID="{C4D0BF38-685A-45A8-8981-FF6D6DFF7D0C}" presName="tx1" presStyleLbl="revTx" presStyleIdx="1" presStyleCnt="3"/>
      <dgm:spPr/>
    </dgm:pt>
    <dgm:pt modelId="{FDC87482-E4A2-4B19-A21C-D95B26F6F891}" type="pres">
      <dgm:prSet presAssocID="{C4D0BF38-685A-45A8-8981-FF6D6DFF7D0C}" presName="vert1" presStyleCnt="0"/>
      <dgm:spPr/>
    </dgm:pt>
    <dgm:pt modelId="{9AA4135E-A83D-4C36-9AFB-092EBE523F9D}" type="pres">
      <dgm:prSet presAssocID="{5B0CACCB-5911-41BC-BC88-AF9CDAB1D159}" presName="thickLine" presStyleLbl="alignNode1" presStyleIdx="2" presStyleCnt="3"/>
      <dgm:spPr/>
    </dgm:pt>
    <dgm:pt modelId="{012DD6E7-2301-45AC-A6BC-9B3A1072BEB8}" type="pres">
      <dgm:prSet presAssocID="{5B0CACCB-5911-41BC-BC88-AF9CDAB1D159}" presName="horz1" presStyleCnt="0"/>
      <dgm:spPr/>
    </dgm:pt>
    <dgm:pt modelId="{28FF294A-EA90-491B-9B2D-CBA0440828BC}" type="pres">
      <dgm:prSet presAssocID="{5B0CACCB-5911-41BC-BC88-AF9CDAB1D159}" presName="tx1" presStyleLbl="revTx" presStyleIdx="2" presStyleCnt="3"/>
      <dgm:spPr/>
    </dgm:pt>
    <dgm:pt modelId="{9F5292BA-56F5-4E6F-BB2E-92C7913C91B1}" type="pres">
      <dgm:prSet presAssocID="{5B0CACCB-5911-41BC-BC88-AF9CDAB1D159}" presName="vert1" presStyleCnt="0"/>
      <dgm:spPr/>
    </dgm:pt>
  </dgm:ptLst>
  <dgm:cxnLst>
    <dgm:cxn modelId="{50B44301-77B1-4AD1-987E-1DF794A9709F}" type="presOf" srcId="{C4D0BF38-685A-45A8-8981-FF6D6DFF7D0C}" destId="{B3D7D088-CCA0-489F-A89C-3AA98AB8A2E5}" srcOrd="0" destOrd="0" presId="urn:microsoft.com/office/officeart/2008/layout/LinedList"/>
    <dgm:cxn modelId="{4969C970-FE10-4F7E-8B39-C18043581147}" srcId="{50760232-D9BB-4F9D-83E3-74F8C35B276D}" destId="{9F8F38D1-6218-46D7-90B4-BCA8627A8072}" srcOrd="0" destOrd="0" parTransId="{DBEF647C-9ACB-40A6-BD8F-93BA144DEDE7}" sibTransId="{3EDC7E70-9B68-4628-B4B3-540083EC5AB4}"/>
    <dgm:cxn modelId="{A2E26651-0AD3-4C45-8436-35B05C91D2FF}" srcId="{50760232-D9BB-4F9D-83E3-74F8C35B276D}" destId="{5B0CACCB-5911-41BC-BC88-AF9CDAB1D159}" srcOrd="2" destOrd="0" parTransId="{98FB7B58-BAA6-4B3F-9B86-7E2D8EDE57F6}" sibTransId="{E7477335-D75E-49C3-B4D7-1510A7F88C25}"/>
    <dgm:cxn modelId="{8881CA51-8C75-4F62-AC05-26E37BFB05CE}" type="presOf" srcId="{5B0CACCB-5911-41BC-BC88-AF9CDAB1D159}" destId="{28FF294A-EA90-491B-9B2D-CBA0440828BC}" srcOrd="0" destOrd="0" presId="urn:microsoft.com/office/officeart/2008/layout/LinedList"/>
    <dgm:cxn modelId="{A46D949E-547F-40F1-92C5-E0109709D11A}" type="presOf" srcId="{50760232-D9BB-4F9D-83E3-74F8C35B276D}" destId="{0CFC5480-03E9-459C-A55D-0A9C3A9A3C5F}" srcOrd="0" destOrd="0" presId="urn:microsoft.com/office/officeart/2008/layout/LinedList"/>
    <dgm:cxn modelId="{F175F3AD-D626-457F-AF5E-0F8AC5EC0352}" srcId="{50760232-D9BB-4F9D-83E3-74F8C35B276D}" destId="{C4D0BF38-685A-45A8-8981-FF6D6DFF7D0C}" srcOrd="1" destOrd="0" parTransId="{F87E5D39-8256-4123-A4BD-10E8572C782C}" sibTransId="{3180D615-7CF6-4255-B49A-4B6D59008333}"/>
    <dgm:cxn modelId="{7DE3A0E6-E6BA-43AF-8622-F4669E142584}" type="presOf" srcId="{9F8F38D1-6218-46D7-90B4-BCA8627A8072}" destId="{4B74AC16-1077-402D-96A1-95A5B5EE0798}" srcOrd="0" destOrd="0" presId="urn:microsoft.com/office/officeart/2008/layout/LinedList"/>
    <dgm:cxn modelId="{E19556EB-783D-4385-A5BB-7CBC24B68D12}" type="presParOf" srcId="{0CFC5480-03E9-459C-A55D-0A9C3A9A3C5F}" destId="{59FBEEEF-20F3-4964-A92F-EE65A82F1FED}" srcOrd="0" destOrd="0" presId="urn:microsoft.com/office/officeart/2008/layout/LinedList"/>
    <dgm:cxn modelId="{0E99A7F2-736B-4E8E-9661-FCDD67B5BF1A}" type="presParOf" srcId="{0CFC5480-03E9-459C-A55D-0A9C3A9A3C5F}" destId="{5ECB5F5C-DE3C-4C52-94B5-6817328DC391}" srcOrd="1" destOrd="0" presId="urn:microsoft.com/office/officeart/2008/layout/LinedList"/>
    <dgm:cxn modelId="{6C4CA313-9683-451B-978B-AE6217773D6A}" type="presParOf" srcId="{5ECB5F5C-DE3C-4C52-94B5-6817328DC391}" destId="{4B74AC16-1077-402D-96A1-95A5B5EE0798}" srcOrd="0" destOrd="0" presId="urn:microsoft.com/office/officeart/2008/layout/LinedList"/>
    <dgm:cxn modelId="{F895907D-C7C7-4C6B-AE67-0C9DBF3A66D2}" type="presParOf" srcId="{5ECB5F5C-DE3C-4C52-94B5-6817328DC391}" destId="{A24E8CE0-854B-428B-BCA3-E7E809BD6EBC}" srcOrd="1" destOrd="0" presId="urn:microsoft.com/office/officeart/2008/layout/LinedList"/>
    <dgm:cxn modelId="{F2C0CD22-1336-4DD2-A660-37219F5BE655}" type="presParOf" srcId="{0CFC5480-03E9-459C-A55D-0A9C3A9A3C5F}" destId="{E4E0B385-0C0D-437D-BD05-95E777163945}" srcOrd="2" destOrd="0" presId="urn:microsoft.com/office/officeart/2008/layout/LinedList"/>
    <dgm:cxn modelId="{7BD6E956-EAF4-489D-BEE4-94860727C412}" type="presParOf" srcId="{0CFC5480-03E9-459C-A55D-0A9C3A9A3C5F}" destId="{4095707A-E5B8-4F9E-90A4-F88E600FD8F1}" srcOrd="3" destOrd="0" presId="urn:microsoft.com/office/officeart/2008/layout/LinedList"/>
    <dgm:cxn modelId="{A15571BC-C317-4923-86AE-B081829A1F23}" type="presParOf" srcId="{4095707A-E5B8-4F9E-90A4-F88E600FD8F1}" destId="{B3D7D088-CCA0-489F-A89C-3AA98AB8A2E5}" srcOrd="0" destOrd="0" presId="urn:microsoft.com/office/officeart/2008/layout/LinedList"/>
    <dgm:cxn modelId="{9D025B06-C67A-4DE8-85E2-CF0BC89CF493}" type="presParOf" srcId="{4095707A-E5B8-4F9E-90A4-F88E600FD8F1}" destId="{FDC87482-E4A2-4B19-A21C-D95B26F6F891}" srcOrd="1" destOrd="0" presId="urn:microsoft.com/office/officeart/2008/layout/LinedList"/>
    <dgm:cxn modelId="{8BDB0BD6-7BDB-4CD7-AE39-95092117CF94}" type="presParOf" srcId="{0CFC5480-03E9-459C-A55D-0A9C3A9A3C5F}" destId="{9AA4135E-A83D-4C36-9AFB-092EBE523F9D}" srcOrd="4" destOrd="0" presId="urn:microsoft.com/office/officeart/2008/layout/LinedList"/>
    <dgm:cxn modelId="{C2946540-B6EC-4797-B6E3-9C1F14CA1722}" type="presParOf" srcId="{0CFC5480-03E9-459C-A55D-0A9C3A9A3C5F}" destId="{012DD6E7-2301-45AC-A6BC-9B3A1072BEB8}" srcOrd="5" destOrd="0" presId="urn:microsoft.com/office/officeart/2008/layout/LinedList"/>
    <dgm:cxn modelId="{727C58CD-10FD-4D35-AB3E-83245F999E71}" type="presParOf" srcId="{012DD6E7-2301-45AC-A6BC-9B3A1072BEB8}" destId="{28FF294A-EA90-491B-9B2D-CBA0440828BC}" srcOrd="0" destOrd="0" presId="urn:microsoft.com/office/officeart/2008/layout/LinedList"/>
    <dgm:cxn modelId="{EE87119C-A3B6-4F84-A08A-16E7CB9B3EE8}" type="presParOf" srcId="{012DD6E7-2301-45AC-A6BC-9B3A1072BEB8}" destId="{9F5292BA-56F5-4E6F-BB2E-92C7913C91B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760232-D9BB-4F9D-83E3-74F8C35B276D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F8F38D1-6218-46D7-90B4-BCA8627A8072}">
      <dgm:prSet/>
      <dgm:spPr/>
      <dgm:t>
        <a:bodyPr/>
        <a:lstStyle/>
        <a:p>
          <a:r>
            <a:rPr lang="en-GB" b="1" i="0"/>
            <a:t>What is Holography</a:t>
          </a:r>
          <a:r>
            <a:rPr lang="en-GB" b="0" i="0"/>
            <a:t>: is the recording technique of the waves of light emitted by an object.</a:t>
          </a:r>
          <a:endParaRPr lang="en-US"/>
        </a:p>
      </dgm:t>
    </dgm:pt>
    <dgm:pt modelId="{DBEF647C-9ACB-40A6-BD8F-93BA144DEDE7}" type="parTrans" cxnId="{4969C970-FE10-4F7E-8B39-C18043581147}">
      <dgm:prSet/>
      <dgm:spPr/>
      <dgm:t>
        <a:bodyPr/>
        <a:lstStyle/>
        <a:p>
          <a:endParaRPr lang="en-US"/>
        </a:p>
      </dgm:t>
    </dgm:pt>
    <dgm:pt modelId="{3EDC7E70-9B68-4628-B4B3-540083EC5AB4}" type="sibTrans" cxnId="{4969C970-FE10-4F7E-8B39-C18043581147}">
      <dgm:prSet/>
      <dgm:spPr/>
      <dgm:t>
        <a:bodyPr/>
        <a:lstStyle/>
        <a:p>
          <a:endParaRPr lang="en-US"/>
        </a:p>
      </dgm:t>
    </dgm:pt>
    <dgm:pt modelId="{C4D0BF38-685A-45A8-8981-FF6D6DFF7D0C}">
      <dgm:prSet/>
      <dgm:spPr/>
      <dgm:t>
        <a:bodyPr/>
        <a:lstStyle/>
        <a:p>
          <a:r>
            <a:rPr lang="en-GB" b="1" i="0"/>
            <a:t>Hologram</a:t>
          </a:r>
          <a:r>
            <a:rPr lang="en-GB" b="0" i="0"/>
            <a:t> is created when the aforementioned waves of light are recorded on a light-sensitive material.</a:t>
          </a:r>
        </a:p>
      </dgm:t>
    </dgm:pt>
    <dgm:pt modelId="{F87E5D39-8256-4123-A4BD-10E8572C782C}" type="parTrans" cxnId="{F175F3AD-D626-457F-AF5E-0F8AC5EC0352}">
      <dgm:prSet/>
      <dgm:spPr/>
      <dgm:t>
        <a:bodyPr/>
        <a:lstStyle/>
        <a:p>
          <a:endParaRPr lang="en-GB"/>
        </a:p>
      </dgm:t>
    </dgm:pt>
    <dgm:pt modelId="{3180D615-7CF6-4255-B49A-4B6D59008333}" type="sibTrans" cxnId="{F175F3AD-D626-457F-AF5E-0F8AC5EC0352}">
      <dgm:prSet/>
      <dgm:spPr/>
      <dgm:t>
        <a:bodyPr/>
        <a:lstStyle/>
        <a:p>
          <a:endParaRPr lang="en-GB"/>
        </a:p>
      </dgm:t>
    </dgm:pt>
    <dgm:pt modelId="{5B0CACCB-5911-41BC-BC88-AF9CDAB1D159}">
      <dgm:prSet/>
      <dgm:spPr/>
      <dgm:t>
        <a:bodyPr/>
        <a:lstStyle/>
        <a:p>
          <a:r>
            <a:rPr lang="en-GB" b="0" i="0" dirty="0"/>
            <a:t>A </a:t>
          </a:r>
          <a:r>
            <a:rPr lang="en-GB" b="1" i="0" dirty="0"/>
            <a:t>hologram</a:t>
          </a:r>
          <a:r>
            <a:rPr lang="en-GB" b="0" i="0" dirty="0"/>
            <a:t> is the three-dimensional replica of an object on a two-dimensional surface.  </a:t>
          </a:r>
        </a:p>
      </dgm:t>
    </dgm:pt>
    <dgm:pt modelId="{98FB7B58-BAA6-4B3F-9B86-7E2D8EDE57F6}" type="parTrans" cxnId="{A2E26651-0AD3-4C45-8436-35B05C91D2FF}">
      <dgm:prSet/>
      <dgm:spPr/>
      <dgm:t>
        <a:bodyPr/>
        <a:lstStyle/>
        <a:p>
          <a:endParaRPr lang="en-GB"/>
        </a:p>
      </dgm:t>
    </dgm:pt>
    <dgm:pt modelId="{E7477335-D75E-49C3-B4D7-1510A7F88C25}" type="sibTrans" cxnId="{A2E26651-0AD3-4C45-8436-35B05C91D2FF}">
      <dgm:prSet/>
      <dgm:spPr/>
      <dgm:t>
        <a:bodyPr/>
        <a:lstStyle/>
        <a:p>
          <a:endParaRPr lang="en-GB"/>
        </a:p>
      </dgm:t>
    </dgm:pt>
    <dgm:pt modelId="{C540E612-44E8-4D48-8124-116738ABF428}" type="pres">
      <dgm:prSet presAssocID="{50760232-D9BB-4F9D-83E3-74F8C35B276D}" presName="vert0" presStyleCnt="0">
        <dgm:presLayoutVars>
          <dgm:dir/>
          <dgm:animOne val="branch"/>
          <dgm:animLvl val="lvl"/>
        </dgm:presLayoutVars>
      </dgm:prSet>
      <dgm:spPr/>
    </dgm:pt>
    <dgm:pt modelId="{58D1B372-3F80-48B5-97C8-4ED6D8384694}" type="pres">
      <dgm:prSet presAssocID="{9F8F38D1-6218-46D7-90B4-BCA8627A8072}" presName="thickLine" presStyleLbl="alignNode1" presStyleIdx="0" presStyleCnt="3"/>
      <dgm:spPr/>
    </dgm:pt>
    <dgm:pt modelId="{4AD4A58A-EB49-43D3-910D-950E6C1329AE}" type="pres">
      <dgm:prSet presAssocID="{9F8F38D1-6218-46D7-90B4-BCA8627A8072}" presName="horz1" presStyleCnt="0"/>
      <dgm:spPr/>
    </dgm:pt>
    <dgm:pt modelId="{CB670DEE-6F2B-470F-A6E5-AE3451A118A4}" type="pres">
      <dgm:prSet presAssocID="{9F8F38D1-6218-46D7-90B4-BCA8627A8072}" presName="tx1" presStyleLbl="revTx" presStyleIdx="0" presStyleCnt="3"/>
      <dgm:spPr/>
    </dgm:pt>
    <dgm:pt modelId="{5BA9C146-080F-414A-9B9B-C31BCCBE299A}" type="pres">
      <dgm:prSet presAssocID="{9F8F38D1-6218-46D7-90B4-BCA8627A8072}" presName="vert1" presStyleCnt="0"/>
      <dgm:spPr/>
    </dgm:pt>
    <dgm:pt modelId="{B1DDE680-E2F2-409E-83DD-8D3E38F75F58}" type="pres">
      <dgm:prSet presAssocID="{C4D0BF38-685A-45A8-8981-FF6D6DFF7D0C}" presName="thickLine" presStyleLbl="alignNode1" presStyleIdx="1" presStyleCnt="3"/>
      <dgm:spPr/>
    </dgm:pt>
    <dgm:pt modelId="{CDF9696D-8261-4988-8AEF-654E7C771AB6}" type="pres">
      <dgm:prSet presAssocID="{C4D0BF38-685A-45A8-8981-FF6D6DFF7D0C}" presName="horz1" presStyleCnt="0"/>
      <dgm:spPr/>
    </dgm:pt>
    <dgm:pt modelId="{8BB73DE9-BC64-4137-9FEE-91FF0CBA921F}" type="pres">
      <dgm:prSet presAssocID="{C4D0BF38-685A-45A8-8981-FF6D6DFF7D0C}" presName="tx1" presStyleLbl="revTx" presStyleIdx="1" presStyleCnt="3"/>
      <dgm:spPr/>
    </dgm:pt>
    <dgm:pt modelId="{15C2A386-87CF-4BDD-93D3-5400FCA9A085}" type="pres">
      <dgm:prSet presAssocID="{C4D0BF38-685A-45A8-8981-FF6D6DFF7D0C}" presName="vert1" presStyleCnt="0"/>
      <dgm:spPr/>
    </dgm:pt>
    <dgm:pt modelId="{A6C8AE63-A1A2-48D0-9971-89FFBC70F8F3}" type="pres">
      <dgm:prSet presAssocID="{5B0CACCB-5911-41BC-BC88-AF9CDAB1D159}" presName="thickLine" presStyleLbl="alignNode1" presStyleIdx="2" presStyleCnt="3"/>
      <dgm:spPr/>
    </dgm:pt>
    <dgm:pt modelId="{65F285B3-F7E6-45FF-A353-543848B28BCD}" type="pres">
      <dgm:prSet presAssocID="{5B0CACCB-5911-41BC-BC88-AF9CDAB1D159}" presName="horz1" presStyleCnt="0"/>
      <dgm:spPr/>
    </dgm:pt>
    <dgm:pt modelId="{BAE474F4-BEF7-47E1-97BA-6C79142C572B}" type="pres">
      <dgm:prSet presAssocID="{5B0CACCB-5911-41BC-BC88-AF9CDAB1D159}" presName="tx1" presStyleLbl="revTx" presStyleIdx="2" presStyleCnt="3"/>
      <dgm:spPr/>
    </dgm:pt>
    <dgm:pt modelId="{F0495DB3-C063-489B-8CA0-9B2AA15CCADE}" type="pres">
      <dgm:prSet presAssocID="{5B0CACCB-5911-41BC-BC88-AF9CDAB1D159}" presName="vert1" presStyleCnt="0"/>
      <dgm:spPr/>
    </dgm:pt>
  </dgm:ptLst>
  <dgm:cxnLst>
    <dgm:cxn modelId="{F2FC2844-0535-419E-BD8A-2B74CDB8865D}" type="presOf" srcId="{5B0CACCB-5911-41BC-BC88-AF9CDAB1D159}" destId="{BAE474F4-BEF7-47E1-97BA-6C79142C572B}" srcOrd="0" destOrd="0" presId="urn:microsoft.com/office/officeart/2008/layout/LinedList"/>
    <dgm:cxn modelId="{E2F2A64D-65BC-49C1-A40C-1D315DCD2930}" type="presOf" srcId="{9F8F38D1-6218-46D7-90B4-BCA8627A8072}" destId="{CB670DEE-6F2B-470F-A6E5-AE3451A118A4}" srcOrd="0" destOrd="0" presId="urn:microsoft.com/office/officeart/2008/layout/LinedList"/>
    <dgm:cxn modelId="{4969C970-FE10-4F7E-8B39-C18043581147}" srcId="{50760232-D9BB-4F9D-83E3-74F8C35B276D}" destId="{9F8F38D1-6218-46D7-90B4-BCA8627A8072}" srcOrd="0" destOrd="0" parTransId="{DBEF647C-9ACB-40A6-BD8F-93BA144DEDE7}" sibTransId="{3EDC7E70-9B68-4628-B4B3-540083EC5AB4}"/>
    <dgm:cxn modelId="{A2E26651-0AD3-4C45-8436-35B05C91D2FF}" srcId="{50760232-D9BB-4F9D-83E3-74F8C35B276D}" destId="{5B0CACCB-5911-41BC-BC88-AF9CDAB1D159}" srcOrd="2" destOrd="0" parTransId="{98FB7B58-BAA6-4B3F-9B86-7E2D8EDE57F6}" sibTransId="{E7477335-D75E-49C3-B4D7-1510A7F88C25}"/>
    <dgm:cxn modelId="{912E7983-8A03-4D2D-8E46-B1C95E336648}" type="presOf" srcId="{C4D0BF38-685A-45A8-8981-FF6D6DFF7D0C}" destId="{8BB73DE9-BC64-4137-9FEE-91FF0CBA921F}" srcOrd="0" destOrd="0" presId="urn:microsoft.com/office/officeart/2008/layout/LinedList"/>
    <dgm:cxn modelId="{F175F3AD-D626-457F-AF5E-0F8AC5EC0352}" srcId="{50760232-D9BB-4F9D-83E3-74F8C35B276D}" destId="{C4D0BF38-685A-45A8-8981-FF6D6DFF7D0C}" srcOrd="1" destOrd="0" parTransId="{F87E5D39-8256-4123-A4BD-10E8572C782C}" sibTransId="{3180D615-7CF6-4255-B49A-4B6D59008333}"/>
    <dgm:cxn modelId="{22848EC7-48C9-4277-875D-CE18D266857B}" type="presOf" srcId="{50760232-D9BB-4F9D-83E3-74F8C35B276D}" destId="{C540E612-44E8-4D48-8124-116738ABF428}" srcOrd="0" destOrd="0" presId="urn:microsoft.com/office/officeart/2008/layout/LinedList"/>
    <dgm:cxn modelId="{8A64AD13-2C3C-4059-96AB-F07DAF648333}" type="presParOf" srcId="{C540E612-44E8-4D48-8124-116738ABF428}" destId="{58D1B372-3F80-48B5-97C8-4ED6D8384694}" srcOrd="0" destOrd="0" presId="urn:microsoft.com/office/officeart/2008/layout/LinedList"/>
    <dgm:cxn modelId="{91071A46-6638-452D-8DBB-24FEA41B2CBF}" type="presParOf" srcId="{C540E612-44E8-4D48-8124-116738ABF428}" destId="{4AD4A58A-EB49-43D3-910D-950E6C1329AE}" srcOrd="1" destOrd="0" presId="urn:microsoft.com/office/officeart/2008/layout/LinedList"/>
    <dgm:cxn modelId="{D3D71153-0171-4C81-A743-80CA3AF86F46}" type="presParOf" srcId="{4AD4A58A-EB49-43D3-910D-950E6C1329AE}" destId="{CB670DEE-6F2B-470F-A6E5-AE3451A118A4}" srcOrd="0" destOrd="0" presId="urn:microsoft.com/office/officeart/2008/layout/LinedList"/>
    <dgm:cxn modelId="{1DCF477D-9D37-4CE8-BD76-5CD48706DFA7}" type="presParOf" srcId="{4AD4A58A-EB49-43D3-910D-950E6C1329AE}" destId="{5BA9C146-080F-414A-9B9B-C31BCCBE299A}" srcOrd="1" destOrd="0" presId="urn:microsoft.com/office/officeart/2008/layout/LinedList"/>
    <dgm:cxn modelId="{7035A39F-F475-44F0-8D3E-8A36D6843E4B}" type="presParOf" srcId="{C540E612-44E8-4D48-8124-116738ABF428}" destId="{B1DDE680-E2F2-409E-83DD-8D3E38F75F58}" srcOrd="2" destOrd="0" presId="urn:microsoft.com/office/officeart/2008/layout/LinedList"/>
    <dgm:cxn modelId="{1F1609CB-9632-41F7-92F2-862E2278A7F7}" type="presParOf" srcId="{C540E612-44E8-4D48-8124-116738ABF428}" destId="{CDF9696D-8261-4988-8AEF-654E7C771AB6}" srcOrd="3" destOrd="0" presId="urn:microsoft.com/office/officeart/2008/layout/LinedList"/>
    <dgm:cxn modelId="{8769300B-EDE1-41DC-9802-5E3D737049D3}" type="presParOf" srcId="{CDF9696D-8261-4988-8AEF-654E7C771AB6}" destId="{8BB73DE9-BC64-4137-9FEE-91FF0CBA921F}" srcOrd="0" destOrd="0" presId="urn:microsoft.com/office/officeart/2008/layout/LinedList"/>
    <dgm:cxn modelId="{89B31347-BF51-4BDD-90C1-C7B039456961}" type="presParOf" srcId="{CDF9696D-8261-4988-8AEF-654E7C771AB6}" destId="{15C2A386-87CF-4BDD-93D3-5400FCA9A085}" srcOrd="1" destOrd="0" presId="urn:microsoft.com/office/officeart/2008/layout/LinedList"/>
    <dgm:cxn modelId="{6E33E0DB-282D-42BA-B20C-7159A2D7BD75}" type="presParOf" srcId="{C540E612-44E8-4D48-8124-116738ABF428}" destId="{A6C8AE63-A1A2-48D0-9971-89FFBC70F8F3}" srcOrd="4" destOrd="0" presId="urn:microsoft.com/office/officeart/2008/layout/LinedList"/>
    <dgm:cxn modelId="{799396F4-9C53-4F3F-86AC-9F106523CCC9}" type="presParOf" srcId="{C540E612-44E8-4D48-8124-116738ABF428}" destId="{65F285B3-F7E6-45FF-A353-543848B28BCD}" srcOrd="5" destOrd="0" presId="urn:microsoft.com/office/officeart/2008/layout/LinedList"/>
    <dgm:cxn modelId="{5933A401-044A-4017-9A60-D8632AC1581B}" type="presParOf" srcId="{65F285B3-F7E6-45FF-A353-543848B28BCD}" destId="{BAE474F4-BEF7-47E1-97BA-6C79142C572B}" srcOrd="0" destOrd="0" presId="urn:microsoft.com/office/officeart/2008/layout/LinedList"/>
    <dgm:cxn modelId="{5185215D-1E73-4C49-AD78-32FDD371E5D8}" type="presParOf" srcId="{65F285B3-F7E6-45FF-A353-543848B28BCD}" destId="{F0495DB3-C063-489B-8CA0-9B2AA15CCAD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FBEEEF-20F3-4964-A92F-EE65A82F1FED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4AC16-1077-402D-96A1-95A5B5EE0798}">
      <dsp:nvSpPr>
        <dsp:cNvPr id="0" name=""/>
        <dsp:cNvSpPr/>
      </dsp:nvSpPr>
      <dsp:spPr>
        <a:xfrm>
          <a:off x="0" y="2492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b="1" i="0" kern="1200" dirty="0"/>
            <a:t>What is Holography</a:t>
          </a:r>
          <a:r>
            <a:rPr lang="en-GB" sz="3100" b="0" i="0" kern="1200" dirty="0"/>
            <a:t>: is the recording technique of the waves of light emitted by an object.</a:t>
          </a:r>
          <a:endParaRPr lang="en-US" sz="3100" kern="1200" dirty="0"/>
        </a:p>
      </dsp:txBody>
      <dsp:txXfrm>
        <a:off x="0" y="2492"/>
        <a:ext cx="6492875" cy="1700138"/>
      </dsp:txXfrm>
    </dsp:sp>
    <dsp:sp modelId="{E4E0B385-0C0D-437D-BD05-95E777163945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D7D088-CCA0-489F-A89C-3AA98AB8A2E5}">
      <dsp:nvSpPr>
        <dsp:cNvPr id="0" name=""/>
        <dsp:cNvSpPr/>
      </dsp:nvSpPr>
      <dsp:spPr>
        <a:xfrm>
          <a:off x="0" y="1702630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b="1" i="0" kern="1200" dirty="0"/>
            <a:t>Hologram</a:t>
          </a:r>
          <a:r>
            <a:rPr lang="en-GB" sz="3100" b="0" i="0" kern="1200" dirty="0"/>
            <a:t> is created when the aforementioned waves of light are recorded on a light-sensitive material.</a:t>
          </a:r>
        </a:p>
      </dsp:txBody>
      <dsp:txXfrm>
        <a:off x="0" y="1702630"/>
        <a:ext cx="6492875" cy="1700138"/>
      </dsp:txXfrm>
    </dsp:sp>
    <dsp:sp modelId="{9AA4135E-A83D-4C36-9AFB-092EBE523F9D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FF294A-EA90-491B-9B2D-CBA0440828BC}">
      <dsp:nvSpPr>
        <dsp:cNvPr id="0" name=""/>
        <dsp:cNvSpPr/>
      </dsp:nvSpPr>
      <dsp:spPr>
        <a:xfrm>
          <a:off x="0" y="3402769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b="0" i="0" kern="1200" dirty="0"/>
            <a:t>A </a:t>
          </a:r>
          <a:r>
            <a:rPr lang="en-GB" sz="3100" b="1" i="0" kern="1200" dirty="0"/>
            <a:t>hologram</a:t>
          </a:r>
          <a:r>
            <a:rPr lang="en-GB" sz="3100" b="0" i="0" kern="1200" dirty="0"/>
            <a:t> is the three-dimensional replica of an object on a two-dimensional surface.  </a:t>
          </a:r>
        </a:p>
      </dsp:txBody>
      <dsp:txXfrm>
        <a:off x="0" y="3402769"/>
        <a:ext cx="6492875" cy="1700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1B372-3F80-48B5-97C8-4ED6D8384694}">
      <dsp:nvSpPr>
        <dsp:cNvPr id="0" name=""/>
        <dsp:cNvSpPr/>
      </dsp:nvSpPr>
      <dsp:spPr>
        <a:xfrm>
          <a:off x="0" y="1992"/>
          <a:ext cx="10515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670DEE-6F2B-470F-A6E5-AE3451A118A4}">
      <dsp:nvSpPr>
        <dsp:cNvPr id="0" name=""/>
        <dsp:cNvSpPr/>
      </dsp:nvSpPr>
      <dsp:spPr>
        <a:xfrm>
          <a:off x="0" y="1992"/>
          <a:ext cx="10515600" cy="1358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b="1" i="0" kern="1200"/>
            <a:t>What is Holography</a:t>
          </a:r>
          <a:r>
            <a:rPr lang="en-GB" sz="3600" b="0" i="0" kern="1200"/>
            <a:t>: is the recording technique of the waves of light emitted by an object.</a:t>
          </a:r>
          <a:endParaRPr lang="en-US" sz="3600" kern="1200"/>
        </a:p>
      </dsp:txBody>
      <dsp:txXfrm>
        <a:off x="0" y="1992"/>
        <a:ext cx="10515600" cy="1358996"/>
      </dsp:txXfrm>
    </dsp:sp>
    <dsp:sp modelId="{B1DDE680-E2F2-409E-83DD-8D3E38F75F58}">
      <dsp:nvSpPr>
        <dsp:cNvPr id="0" name=""/>
        <dsp:cNvSpPr/>
      </dsp:nvSpPr>
      <dsp:spPr>
        <a:xfrm>
          <a:off x="0" y="1360988"/>
          <a:ext cx="10515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B73DE9-BC64-4137-9FEE-91FF0CBA921F}">
      <dsp:nvSpPr>
        <dsp:cNvPr id="0" name=""/>
        <dsp:cNvSpPr/>
      </dsp:nvSpPr>
      <dsp:spPr>
        <a:xfrm>
          <a:off x="0" y="1360988"/>
          <a:ext cx="10515600" cy="1358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b="1" i="0" kern="1200"/>
            <a:t>Hologram</a:t>
          </a:r>
          <a:r>
            <a:rPr lang="en-GB" sz="3600" b="0" i="0" kern="1200"/>
            <a:t> is created when the aforementioned waves of light are recorded on a light-sensitive material.</a:t>
          </a:r>
        </a:p>
      </dsp:txBody>
      <dsp:txXfrm>
        <a:off x="0" y="1360988"/>
        <a:ext cx="10515600" cy="1358996"/>
      </dsp:txXfrm>
    </dsp:sp>
    <dsp:sp modelId="{A6C8AE63-A1A2-48D0-9971-89FFBC70F8F3}">
      <dsp:nvSpPr>
        <dsp:cNvPr id="0" name=""/>
        <dsp:cNvSpPr/>
      </dsp:nvSpPr>
      <dsp:spPr>
        <a:xfrm>
          <a:off x="0" y="2719985"/>
          <a:ext cx="1051560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E474F4-BEF7-47E1-97BA-6C79142C572B}">
      <dsp:nvSpPr>
        <dsp:cNvPr id="0" name=""/>
        <dsp:cNvSpPr/>
      </dsp:nvSpPr>
      <dsp:spPr>
        <a:xfrm>
          <a:off x="0" y="2719985"/>
          <a:ext cx="10515600" cy="1358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b="0" i="0" kern="1200" dirty="0"/>
            <a:t>A </a:t>
          </a:r>
          <a:r>
            <a:rPr lang="en-GB" sz="3600" b="1" i="0" kern="1200" dirty="0"/>
            <a:t>hologram</a:t>
          </a:r>
          <a:r>
            <a:rPr lang="en-GB" sz="3600" b="0" i="0" kern="1200" dirty="0"/>
            <a:t> is the three-dimensional replica of an object on a two-dimensional surface.  </a:t>
          </a:r>
        </a:p>
      </dsp:txBody>
      <dsp:txXfrm>
        <a:off x="0" y="2719985"/>
        <a:ext cx="10515600" cy="1358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E39D9-6F90-49FE-942D-FA043E6E9851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9A638-1989-4E1E-BEA0-E2309612C4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47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Η ολογραφία βσίζεται σε γνωστές αρχές της κυματικής οπτικής και συγκεκριμένα στη συμβολή και στη περίθλαση του φωτός.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402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94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923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455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162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Η ολογραφία βσίζεται σε γνωστές αρχές της κυματικής οπτικής και συγκεκριμένα στη συμβολή και στη περίθλαση του φωτός.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295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9A638-1989-4E1E-BEA0-E2309612C44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92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49BDD-C6E6-4C66-9A4E-2AA318AC6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D2050-28B2-4D7B-A0CC-BE40C346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F68E1-A314-45A9-A891-769236C5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7B29-D4A3-45D4-96F2-C8B45CC0E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62F0A-77ED-4906-B81C-855D588FE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69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DB02E-266D-42DC-9587-A4C5BDB75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314F21-81F1-45DF-A3CE-989373BC1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AD92D-ABB1-40A0-97B7-2638B959E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C80CA-F5E3-4B62-97E0-E9D5F0DB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4816D-A9E1-4E28-AF91-90A7BFB8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388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213E9C-0D06-4544-99AB-0660E81E2C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9BD965-2184-40D9-920B-BBB07AD7B4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B16B4-DFB5-4644-A14C-12DB4AB4A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F45AA-4C16-4F46-914E-F8DD33EA8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674A19-8FC1-44F0-A8B6-BC91E1B3D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13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7F4A3-69C2-4DDB-88A0-72778CD11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B4B6F-48E5-4033-B492-304FE6A15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14551-7781-4F04-9C5C-633307332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C4FCF-09BA-44C8-ADFB-EC5CECD29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2AF29-52DC-4DC1-A85A-B8F58D48E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63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36295-0B29-494E-BA0D-A8B90F69F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B6625B-A697-4991-AAD2-6E96E2DFC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E274B-4FA4-4C3A-895A-D843D873B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5ED5F-8911-4C9B-8477-5C026EF93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56B0F-786B-489B-8EBB-FD73EA75A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1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E29EE-B240-4170-8367-428B3995B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A6A65-C213-4054-8B0B-17AD99FC5B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89C7B5-FE0D-4C5F-A110-C5648102B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7E52-4F5C-41E7-9F2A-1267891B8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713E68-73F4-4EB8-922B-D228D264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DF3BDA-E15F-4B50-87A2-71336EDDC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889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8D267-011A-4AC2-9621-A3FC8AE94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234A0-DD6C-4C39-BBC3-8F018BB64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16FB35-A789-4F5D-BC01-22786DDB9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9DDB6-55B6-4B2B-B30F-95F5444D2D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BB5850-3367-4E96-B786-A2160B971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CC797-68F6-4C8B-B278-D9E929CFD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750015-B737-45BC-8D01-C73E3F34E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F16AF-495B-4BFF-B27C-66166C347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285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E52D7-0EBE-491C-9FC6-B0D69763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7322EA-F13B-4C59-8AB2-64B3840B4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734A65-9D7C-485F-A3BE-7D4583F05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158FE-BDEB-4627-ACED-945E21EEC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096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FE94A6-7F94-45A6-8A35-6D4A9D2E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264B51-F0EB-47AF-AB79-985D363CF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A3896-A1A5-4BBC-97B2-BF4376202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0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0D659-4DDA-48BE-9122-312BA6A9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85B0E-D4A7-4381-B00B-5940623A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B63F30-046D-4328-8A9C-07DFD3572B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97770-3587-4185-9AE4-D23D57AC4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9C135-A186-4FDE-9244-FA06095E7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F4C75-1D55-4A56-B261-D6F65F6D6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8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6749C-25FC-48A6-A896-0B09F2517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970027-3376-4631-8675-D0EA98A99E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88CD62-298E-4D65-B11A-BAA7288B0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6E88E4-C40E-4266-89C2-03CCA171F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14951-A80A-46B7-8081-09DD6DF57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D2CB1B-E190-4ADE-A534-ED665E0C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115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977832-FDD3-4A2C-ACD6-B5C6FAF73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B6206-D241-4227-AF5F-F56ABED73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7F297-B3E9-4C4B-8997-28AEECB55D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022CA-4DA8-4DCD-9AC0-C78F2979F2C3}" type="datetimeFigureOut">
              <a:rPr lang="en-GB" smtClean="0"/>
              <a:t>28/05/2019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13AC5-4F07-4D2B-9484-859C324A36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159D3-114F-4E17-8EA0-E91038045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19A92-DC75-4A8E-832B-5A46FDFA5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628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info@edumotiva.e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FbqvzraYds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4IwSLHOQpWM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gcVXzlgldY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mp.businessinsider.com/images/59ba3324ba785e5f025bc7cf-750-375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rrency-news.com/issues/october-2017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FE0177-5EEF-4810-8835-57F3FED1F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en-GB" sz="6600" dirty="0">
                <a:solidFill>
                  <a:srgbClr val="FFFFFF"/>
                </a:solidFill>
              </a:rPr>
              <a:t>Let’s make holograms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A180D-066F-4B85-8011-F2DFFC1CA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224" y="5377521"/>
            <a:ext cx="9416898" cy="723670"/>
          </a:xfrm>
        </p:spPr>
        <p:txBody>
          <a:bodyPr anchor="t">
            <a:normAutofit lnSpcReduction="10000"/>
          </a:bodyPr>
          <a:lstStyle/>
          <a:p>
            <a:pPr algn="l"/>
            <a:endParaRPr lang="el-GR" sz="1800" dirty="0">
              <a:solidFill>
                <a:srgbClr val="000000"/>
              </a:solidFill>
            </a:endParaRPr>
          </a:p>
          <a:p>
            <a:pPr algn="l"/>
            <a:r>
              <a:rPr lang="en-GB" sz="2000" b="1" dirty="0">
                <a:solidFill>
                  <a:srgbClr val="000000"/>
                </a:solidFill>
              </a:rPr>
              <a:t>Artur </a:t>
            </a:r>
            <a:r>
              <a:rPr lang="en-GB" sz="2000" b="1" dirty="0" err="1">
                <a:solidFill>
                  <a:srgbClr val="000000"/>
                </a:solidFill>
              </a:rPr>
              <a:t>Sobzcyk</a:t>
            </a:r>
            <a:r>
              <a:rPr lang="en-GB" sz="2000" b="1" dirty="0">
                <a:solidFill>
                  <a:srgbClr val="000000"/>
                </a:solidFill>
              </a:rPr>
              <a:t>, Rene </a:t>
            </a:r>
            <a:r>
              <a:rPr lang="en-GB" sz="2000" b="1" dirty="0" err="1">
                <a:solidFill>
                  <a:srgbClr val="000000"/>
                </a:solidFill>
              </a:rPr>
              <a:t>Alimisi</a:t>
            </a:r>
            <a:r>
              <a:rPr lang="el-GR" sz="2000" b="1" dirty="0">
                <a:solidFill>
                  <a:srgbClr val="000000"/>
                </a:solidFill>
              </a:rPr>
              <a:t>, </a:t>
            </a:r>
            <a:r>
              <a:rPr lang="en-GB" sz="2000" b="1" dirty="0" err="1">
                <a:solidFill>
                  <a:srgbClr val="000000"/>
                </a:solidFill>
              </a:rPr>
              <a:t>Chrissa</a:t>
            </a:r>
            <a:r>
              <a:rPr lang="en-GB" sz="2000" b="1" dirty="0">
                <a:solidFill>
                  <a:srgbClr val="000000"/>
                </a:solidFill>
              </a:rPr>
              <a:t> </a:t>
            </a:r>
            <a:r>
              <a:rPr lang="en-GB" sz="2000" b="1" dirty="0" err="1">
                <a:solidFill>
                  <a:srgbClr val="000000"/>
                </a:solidFill>
              </a:rPr>
              <a:t>Papasarantou</a:t>
            </a:r>
            <a:endParaRPr lang="en-GB" sz="2000" b="1" dirty="0">
              <a:solidFill>
                <a:srgbClr val="000000"/>
              </a:solidFill>
            </a:endParaRPr>
          </a:p>
        </p:txBody>
      </p:sp>
      <p:pic>
        <p:nvPicPr>
          <p:cNvPr id="29" name="Picture 6">
            <a:extLst>
              <a:ext uri="{FF2B5EF4-FFF2-40B4-BE49-F238E27FC236}">
                <a16:creationId xmlns:a16="http://schemas.microsoft.com/office/drawing/2014/main" id="{2FE93B07-C184-4731-8A9D-37923C01E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62367" y="5436600"/>
            <a:ext cx="3188633" cy="1379085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82F25025-251A-4B11-9C90-27D613067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78580" y="1245465"/>
            <a:ext cx="2058642" cy="589564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8">
            <a:extLst>
              <a:ext uri="{FF2B5EF4-FFF2-40B4-BE49-F238E27FC236}">
                <a16:creationId xmlns:a16="http://schemas.microsoft.com/office/drawing/2014/main" id="{7C1D7F5E-BA03-4FBE-B566-96B23A18C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536" y="243717"/>
            <a:ext cx="1969744" cy="85820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7">
            <a:extLst>
              <a:ext uri="{FF2B5EF4-FFF2-40B4-BE49-F238E27FC236}">
                <a16:creationId xmlns:a16="http://schemas.microsoft.com/office/drawing/2014/main" id="{FCC14738-0357-401E-8B62-1DBC1A52C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4179" y="4984393"/>
            <a:ext cx="2419188" cy="1693432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633DAA-F761-44F4-807E-F4EE4B8F37E4}"/>
              </a:ext>
            </a:extLst>
          </p:cNvPr>
          <p:cNvSpPr txBox="1"/>
          <p:nvPr/>
        </p:nvSpPr>
        <p:spPr>
          <a:xfrm>
            <a:off x="680224" y="6239051"/>
            <a:ext cx="440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/>
              </a:rPr>
              <a:t>info@edumotiva.eu</a:t>
            </a:r>
            <a:r>
              <a:rPr lang="en-GB" dirty="0"/>
              <a:t>  | info@holomakers.eu </a:t>
            </a:r>
          </a:p>
        </p:txBody>
      </p:sp>
    </p:spTree>
    <p:extLst>
      <p:ext uri="{BB962C8B-B14F-4D97-AF65-F5344CB8AC3E}">
        <p14:creationId xmlns:p14="http://schemas.microsoft.com/office/powerpoint/2010/main" val="2854813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Ένα φρέσκο ολόγραμμα....είναι επιτυχημένο;&#10;">
            <a:extLst>
              <a:ext uri="{FF2B5EF4-FFF2-40B4-BE49-F238E27FC236}">
                <a16:creationId xmlns:a16="http://schemas.microsoft.com/office/drawing/2014/main" id="{85B7A16D-9E42-46AB-89F2-7DFBE234F71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1765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132C29C-0A41-4AFC-B005-AAB0E3034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573" y="640080"/>
            <a:ext cx="2752354" cy="2709275"/>
          </a:xfrm>
          <a:prstGeom prst="ellipse">
            <a:avLst/>
          </a:prstGeom>
          <a:solidFill>
            <a:schemeClr val="bg2">
              <a:lumMod val="50000"/>
            </a:schemeClr>
          </a:solidFill>
          <a:ln w="174625" cmpd="thinThick">
            <a:solidFill>
              <a:schemeClr val="bg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Our hologram</a:t>
            </a:r>
            <a:r>
              <a:rPr lang="el-GR" sz="2800" dirty="0">
                <a:solidFill>
                  <a:schemeClr val="bg1"/>
                </a:solidFill>
              </a:rPr>
              <a:t>!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596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633096D6-00E6-4161-9389-D337F121FB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9" b="1582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541223-C5EE-437F-B36D-C1B618DB4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260" y="618815"/>
            <a:ext cx="2402959" cy="2305138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sz="2000" dirty="0">
                <a:solidFill>
                  <a:srgbClr val="262626"/>
                </a:solidFill>
              </a:rPr>
              <a:t>Mission accomplished!</a:t>
            </a:r>
            <a:endParaRPr lang="en-US" sz="20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70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A3573D-35BD-4B1B-8285-2FCC0A404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Tools for making holograms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553A-26CF-4A4E-80BC-073F8D2FB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We will need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A low frequency laser diode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Batteries 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Light-sensitive material </a:t>
            </a:r>
            <a:r>
              <a:rPr lang="el-GR" sz="20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holographic film</a:t>
            </a:r>
            <a:r>
              <a:rPr lang="el-GR" sz="20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A setup that will ease the hologram recording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B3EFC1-0C82-4750-B270-17BD876EE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37500" t="23876" r="38343" b="27907"/>
          <a:stretch/>
        </p:blipFill>
        <p:spPr>
          <a:xfrm>
            <a:off x="5826642" y="868378"/>
            <a:ext cx="4561366" cy="512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59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A3573D-35BD-4B1B-8285-2FCC0A404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Tools for making holograms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553A-26CF-4A4E-80BC-073F8D2FB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We will need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A low frequency laser diode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Batteries 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Light-sensitive material </a:t>
            </a:r>
            <a:r>
              <a:rPr lang="el-GR" sz="20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holographic film</a:t>
            </a:r>
            <a:r>
              <a:rPr lang="el-GR" sz="20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A setup that will ease the hologram recording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34D5E-7651-4711-8F27-16714D9003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30674" t="21086" r="29447" b="44404"/>
          <a:stretch/>
        </p:blipFill>
        <p:spPr>
          <a:xfrm>
            <a:off x="5433389" y="1701209"/>
            <a:ext cx="6115143" cy="297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038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A3573D-35BD-4B1B-8285-2FCC0A404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Tools for making holograms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553A-26CF-4A4E-80BC-073F8D2FB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We will need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A low frequency laser diode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Batteries 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Light-sensitive material </a:t>
            </a:r>
            <a:r>
              <a:rPr lang="el-GR" sz="2000" dirty="0">
                <a:solidFill>
                  <a:schemeClr val="bg1"/>
                </a:solidFill>
              </a:rPr>
              <a:t>(</a:t>
            </a:r>
            <a:r>
              <a:rPr lang="en-GB" sz="2000" dirty="0">
                <a:solidFill>
                  <a:schemeClr val="bg1"/>
                </a:solidFill>
              </a:rPr>
              <a:t>holographic film</a:t>
            </a:r>
            <a:r>
              <a:rPr lang="el-GR" sz="2000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A setup that will ease the hologram recording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729A432E-4B48-4EDE-BE58-197C2E1CCB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31493" r="24862" b="325"/>
          <a:stretch/>
        </p:blipFill>
        <p:spPr>
          <a:xfrm>
            <a:off x="5297763" y="1212140"/>
            <a:ext cx="5845158" cy="452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7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A3573D-35BD-4B1B-8285-2FCC0A404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Tools for making holograms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553A-26CF-4A4E-80BC-073F8D2FB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We will need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A low frequency laser diode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Batteries </a:t>
            </a:r>
            <a:endParaRPr lang="el-GR" sz="2000" dirty="0">
              <a:solidFill>
                <a:schemeClr val="bg1"/>
              </a:solidFill>
            </a:endParaRP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Light-sensitive material </a:t>
            </a:r>
            <a:r>
              <a:rPr lang="el-GR" sz="2000" dirty="0">
                <a:solidFill>
                  <a:schemeClr val="bg1"/>
                </a:solidFill>
              </a:rPr>
              <a:t>(</a:t>
            </a:r>
            <a:r>
              <a:rPr lang="en-GB" sz="2000" dirty="0">
                <a:solidFill>
                  <a:schemeClr val="bg1"/>
                </a:solidFill>
              </a:rPr>
              <a:t>holographic film</a:t>
            </a:r>
            <a:r>
              <a:rPr lang="el-GR" sz="2000" dirty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A setup that will ease the hologram recording</a:t>
            </a:r>
            <a:endParaRPr lang="el-GR" sz="2000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629E56-BD0F-4F75-8ACD-432EABF6FA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8779" t="16279" r="33808" b="33916"/>
          <a:stretch/>
        </p:blipFill>
        <p:spPr>
          <a:xfrm>
            <a:off x="4745855" y="744279"/>
            <a:ext cx="7194508" cy="538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41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person, table, wall&#10;&#10;Description automatically generated">
            <a:extLst>
              <a:ext uri="{FF2B5EF4-FFF2-40B4-BE49-F238E27FC236}">
                <a16:creationId xmlns:a16="http://schemas.microsoft.com/office/drawing/2014/main" id="{033F33E6-42C0-4A9B-BA93-936D6ED89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A0AB70-6085-4FF8-9230-0F2C795D443E}"/>
              </a:ext>
            </a:extLst>
          </p:cNvPr>
          <p:cNvSpPr txBox="1"/>
          <p:nvPr/>
        </p:nvSpPr>
        <p:spPr>
          <a:xfrm>
            <a:off x="8461745" y="6347638"/>
            <a:ext cx="3521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3"/>
              </a:rPr>
              <a:t>https://youtu.be/wFbqvzraYds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4998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47E9AC-0AA2-4DD3-B923-815EC4F4C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  <a:prstGeom prst="ellipse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 dirty="0">
                <a:solidFill>
                  <a:srgbClr val="FFFFFF"/>
                </a:solidFill>
              </a:rPr>
              <a:t>Equipment for holography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4" descr="A picture containing indoor, person, table, wall&#10;&#10;Description automatically generated">
            <a:extLst>
              <a:ext uri="{FF2B5EF4-FFF2-40B4-BE49-F238E27FC236}">
                <a16:creationId xmlns:a16="http://schemas.microsoft.com/office/drawing/2014/main" id="{E167D77A-D81E-4E38-B56E-802251145D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331567" y="2891160"/>
            <a:ext cx="5455917" cy="3068953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Content Placeholder 8" descr="A close up of a machine&#10;&#10;Description automatically generated">
            <a:extLst>
              <a:ext uri="{FF2B5EF4-FFF2-40B4-BE49-F238E27FC236}">
                <a16:creationId xmlns:a16="http://schemas.microsoft.com/office/drawing/2014/main" id="{890E17A1-48DC-4FA1-85BF-A6BDF08572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20528"/>
          <a:stretch/>
        </p:blipFill>
        <p:spPr>
          <a:xfrm>
            <a:off x="6445073" y="2891160"/>
            <a:ext cx="5455917" cy="306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15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4A217-B1D1-41EC-BE02-8FBAD6563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43" y="4789103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/>
              <a:t>Examples of results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 descr="A picture containing sitting, indoor, table&#10;&#10;Description automatically generated">
            <a:extLst>
              <a:ext uri="{FF2B5EF4-FFF2-40B4-BE49-F238E27FC236}">
                <a16:creationId xmlns:a16="http://schemas.microsoft.com/office/drawing/2014/main" id="{58581E34-3191-44A1-B8CF-E45DE89216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7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7" name="Picture 6" descr="A picture containing sitting, table, indoor&#10;&#10;Description automatically generated">
            <a:extLst>
              <a:ext uri="{FF2B5EF4-FFF2-40B4-BE49-F238E27FC236}">
                <a16:creationId xmlns:a16="http://schemas.microsoft.com/office/drawing/2014/main" id="{612DA8DD-CBD5-4385-AD62-0E7FBD1CD2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3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723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erson, indoor, wall, object&#10;&#10;Description automatically generated">
            <a:extLst>
              <a:ext uri="{FF2B5EF4-FFF2-40B4-BE49-F238E27FC236}">
                <a16:creationId xmlns:a16="http://schemas.microsoft.com/office/drawing/2014/main" id="{460FDF6A-5626-4E0C-A07F-98D47413F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0" b="319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638825-7583-44BD-9438-9251EAC8E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640080"/>
            <a:ext cx="2921827" cy="2788920"/>
          </a:xfrm>
          <a:prstGeom prst="ellipse">
            <a:avLst/>
          </a:prstGeom>
          <a:solidFill>
            <a:schemeClr val="tx1"/>
          </a:solidFill>
          <a:ln w="174625" cmpd="thinThick">
            <a:solidFill>
              <a:srgbClr val="231815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sz="2000" b="1" dirty="0">
                <a:solidFill>
                  <a:schemeClr val="bg2">
                    <a:lumMod val="50000"/>
                  </a:schemeClr>
                </a:solidFill>
              </a:rPr>
              <a:t>Are you ready for hologram making?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CD4585-95E0-443D-9717-4ED563371515}"/>
              </a:ext>
            </a:extLst>
          </p:cNvPr>
          <p:cNvSpPr/>
          <p:nvPr/>
        </p:nvSpPr>
        <p:spPr>
          <a:xfrm>
            <a:off x="547854" y="6217920"/>
            <a:ext cx="3355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https://youtu.be/4IwSLHOQpWM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252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481114-7929-40E1-B64B-84EF1FC8E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What is a hologram?</a:t>
            </a:r>
          </a:p>
        </p:txBody>
      </p:sp>
    </p:spTree>
    <p:extLst>
      <p:ext uri="{BB962C8B-B14F-4D97-AF65-F5344CB8AC3E}">
        <p14:creationId xmlns:p14="http://schemas.microsoft.com/office/powerpoint/2010/main" val="31446416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A81432-FDC0-44EA-87D6-DA46780F1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Applications of holography</a:t>
            </a:r>
            <a:b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b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Any ideas?</a:t>
            </a:r>
          </a:p>
        </p:txBody>
      </p:sp>
    </p:spTree>
    <p:extLst>
      <p:ext uri="{BB962C8B-B14F-4D97-AF65-F5344CB8AC3E}">
        <p14:creationId xmlns:p14="http://schemas.microsoft.com/office/powerpoint/2010/main" val="3361020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picture containing indoor, object, sitting&#10;&#10;Description automatically generated">
            <a:extLst>
              <a:ext uri="{FF2B5EF4-FFF2-40B4-BE49-F238E27FC236}">
                <a16:creationId xmlns:a16="http://schemas.microsoft.com/office/drawing/2014/main" id="{0C131A9A-D693-4DCF-9990-E9936FC3E8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92" b="1702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17A0C-8E51-4223-8886-8F919137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2963" y="342368"/>
            <a:ext cx="2752354" cy="2709275"/>
          </a:xfrm>
          <a:prstGeom prst="ellipse">
            <a:avLst/>
          </a:prstGeom>
          <a:solidFill>
            <a:srgbClr val="231815"/>
          </a:solidFill>
          <a:ln w="174625" cmpd="thinThick">
            <a:solidFill>
              <a:srgbClr val="231815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2800" dirty="0" err="1">
                <a:solidFill>
                  <a:srgbClr val="FFFFFF"/>
                </a:solidFill>
              </a:rPr>
              <a:t>Optoclone</a:t>
            </a:r>
            <a:r>
              <a:rPr lang="en-US" sz="2800" dirty="0">
                <a:solidFill>
                  <a:srgbClr val="FFFFFF"/>
                </a:solidFill>
              </a:rPr>
              <a:t> created by the Hellenic Institute of Holography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96D318-BB05-4308-87FD-7117D6EFDB26}"/>
              </a:ext>
            </a:extLst>
          </p:cNvPr>
          <p:cNvSpPr txBox="1"/>
          <p:nvPr/>
        </p:nvSpPr>
        <p:spPr>
          <a:xfrm>
            <a:off x="9352721" y="5592302"/>
            <a:ext cx="223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3"/>
              </a:rPr>
              <a:t>https://www.youtube.com/watch?v=GgcVXzlgldY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0614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2" descr="ÎÏÎ¿ÏÎ­Î»ÎµÏÎ¼Î± ÎµÎ¹ÎºÏÎ½Î±Ï Î³Î¹Î± paper notes holograms">
            <a:extLst>
              <a:ext uri="{FF2B5EF4-FFF2-40B4-BE49-F238E27FC236}">
                <a16:creationId xmlns:a16="http://schemas.microsoft.com/office/drawing/2014/main" id="{6FED7097-73D6-4E9A-A040-8685F1F30E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 bwMode="auto">
          <a:xfrm>
            <a:off x="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983D6B-62B5-434C-B318-77264A37936F}"/>
              </a:ext>
            </a:extLst>
          </p:cNvPr>
          <p:cNvSpPr/>
          <p:nvPr/>
        </p:nvSpPr>
        <p:spPr>
          <a:xfrm>
            <a:off x="3997842" y="6083526"/>
            <a:ext cx="8194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Picture retrieved online from:</a:t>
            </a:r>
            <a:r>
              <a:rPr lang="en-GB" dirty="0">
                <a:hlinkClick r:id="rId3"/>
              </a:rPr>
              <a:t> https://amp.businessinsider.com/images/59ba3324ba785e5f025bc7cf-750-375.jpg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62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2" descr="ÎÏÎ¿ÏÎ­Î»ÎµÏÎ¼Î± ÎµÎ¹ÎºÏÎ½Î±Ï Î³Î¹Î± paper notes holograms">
            <a:extLst>
              <a:ext uri="{FF2B5EF4-FFF2-40B4-BE49-F238E27FC236}">
                <a16:creationId xmlns:a16="http://schemas.microsoft.com/office/drawing/2014/main" id="{0A97B912-453D-4ABD-BF11-AFAA3070C35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D8F149-99D0-4654-A863-EDB0654A6709}"/>
              </a:ext>
            </a:extLst>
          </p:cNvPr>
          <p:cNvSpPr txBox="1"/>
          <p:nvPr/>
        </p:nvSpPr>
        <p:spPr>
          <a:xfrm>
            <a:off x="6807200" y="5934670"/>
            <a:ext cx="637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chemeClr val="bg1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GB" dirty="0">
                <a:solidFill>
                  <a:schemeClr val="bg1"/>
                </a:solidFill>
              </a:rPr>
              <a:t>Picture retrieved online from:</a:t>
            </a:r>
            <a:endParaRPr lang="en-GB" dirty="0">
              <a:solidFill>
                <a:schemeClr val="bg1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GB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http://www.currency-news.com/issues/october-2017/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735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4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E951D2-150F-4BA1-8497-42C958FDD5BD}"/>
              </a:ext>
            </a:extLst>
          </p:cNvPr>
          <p:cNvSpPr txBox="1"/>
          <p:nvPr/>
        </p:nvSpPr>
        <p:spPr>
          <a:xfrm>
            <a:off x="381000" y="6316414"/>
            <a:ext cx="1165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Picture retrieved online from: </a:t>
            </a:r>
            <a:r>
              <a:rPr lang="en-GB" dirty="0">
                <a:solidFill>
                  <a:schemeClr val="bg1"/>
                </a:solidFill>
                <a:hlinkClick r:id="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https://static.wixstatic.com/media/baea47_ef7c37b3a8014ab0adbc18d5b25e50e1~mv2.png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513B0747-9B61-4B96-A40C-9F540090E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45" y="0"/>
            <a:ext cx="9977225" cy="64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04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4505C23-674B-4195-81D6-0C127FEA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9161029" cy="1490093"/>
          </a:xfrm>
          <a:custGeom>
            <a:avLst/>
            <a:gdLst>
              <a:gd name="connsiteX0" fmla="*/ 0 w 9161029"/>
              <a:gd name="connsiteY0" fmla="*/ 0 h 1490093"/>
              <a:gd name="connsiteX1" fmla="*/ 2046494 w 9161029"/>
              <a:gd name="connsiteY1" fmla="*/ 0 h 1490093"/>
              <a:gd name="connsiteX2" fmla="*/ 2496613 w 9161029"/>
              <a:gd name="connsiteY2" fmla="*/ 0 h 1490093"/>
              <a:gd name="connsiteX3" fmla="*/ 3235839 w 9161029"/>
              <a:gd name="connsiteY3" fmla="*/ 0 h 1490093"/>
              <a:gd name="connsiteX4" fmla="*/ 9161029 w 9161029"/>
              <a:gd name="connsiteY4" fmla="*/ 0 h 1490093"/>
              <a:gd name="connsiteX5" fmla="*/ 8470921 w 9161029"/>
              <a:gd name="connsiteY5" fmla="*/ 1490093 h 1490093"/>
              <a:gd name="connsiteX6" fmla="*/ 0 w 9161029"/>
              <a:gd name="connsiteY6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1029" h="1490093">
                <a:moveTo>
                  <a:pt x="0" y="0"/>
                </a:moveTo>
                <a:lnTo>
                  <a:pt x="2046494" y="0"/>
                </a:lnTo>
                <a:lnTo>
                  <a:pt x="2496613" y="0"/>
                </a:lnTo>
                <a:lnTo>
                  <a:pt x="3235839" y="0"/>
                </a:lnTo>
                <a:lnTo>
                  <a:pt x="9161029" y="0"/>
                </a:lnTo>
                <a:lnTo>
                  <a:pt x="8470921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0A5119-3DE7-4CD7-94FC-F8A06274B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29884"/>
            <a:ext cx="7719381" cy="1096331"/>
          </a:xfrm>
        </p:spPr>
        <p:txBody>
          <a:bodyPr>
            <a:normAutofit/>
          </a:bodyPr>
          <a:lstStyle/>
          <a:p>
            <a:r>
              <a:rPr lang="en-GB"/>
              <a:t>Holography &amp; holograms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5C9B8F0-FF66-4C15-BD05-E86B87331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3037" y="5367908"/>
            <a:ext cx="3428963" cy="1490093"/>
          </a:xfrm>
          <a:custGeom>
            <a:avLst/>
            <a:gdLst>
              <a:gd name="connsiteX0" fmla="*/ 690108 w 3428963"/>
              <a:gd name="connsiteY0" fmla="*/ 0 h 1490093"/>
              <a:gd name="connsiteX1" fmla="*/ 3428963 w 3428963"/>
              <a:gd name="connsiteY1" fmla="*/ 0 h 1490093"/>
              <a:gd name="connsiteX2" fmla="*/ 3428963 w 3428963"/>
              <a:gd name="connsiteY2" fmla="*/ 1490093 h 1490093"/>
              <a:gd name="connsiteX3" fmla="*/ 0 w 3428963"/>
              <a:gd name="connsiteY3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63" h="1490093">
                <a:moveTo>
                  <a:pt x="690108" y="0"/>
                </a:moveTo>
                <a:lnTo>
                  <a:pt x="3428963" y="0"/>
                </a:lnTo>
                <a:lnTo>
                  <a:pt x="3428963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97F97D38-B94C-451D-A947-D214483E88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202326"/>
              </p:ext>
            </p:extLst>
          </p:nvPr>
        </p:nvGraphicFramePr>
        <p:xfrm>
          <a:off x="838200" y="643467"/>
          <a:ext cx="10515600" cy="4080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81947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9C038-9A50-4A49-85DA-0512BD591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33" y="503660"/>
            <a:ext cx="9144000" cy="365692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 Thank you very much!</a:t>
            </a:r>
            <a:br>
              <a:rPr lang="en-US" sz="5800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</a:br>
            <a:br>
              <a:rPr lang="en-US" sz="5800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http://</a:t>
            </a:r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h</a:t>
            </a:r>
            <a:r>
              <a:rPr lang="en-US" sz="3600" kern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olomakers.eu </a:t>
            </a:r>
            <a:endParaRPr lang="en-US" kern="12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EA693EA9-B0C7-4863-955A-2203FD38E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37172" y="5764776"/>
            <a:ext cx="2058642" cy="589564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7BFA3E54-0516-4991-948A-3AAEC72F7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172" y="4755836"/>
            <a:ext cx="2058642" cy="89693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D79F49-5602-4D6E-8149-AD2A748232B9}"/>
              </a:ext>
            </a:extLst>
          </p:cNvPr>
          <p:cNvSpPr txBox="1"/>
          <p:nvPr/>
        </p:nvSpPr>
        <p:spPr>
          <a:xfrm>
            <a:off x="9562744" y="3772174"/>
            <a:ext cx="2133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FB: @</a:t>
            </a:r>
            <a:r>
              <a:rPr lang="en-GB" dirty="0" err="1">
                <a:solidFill>
                  <a:schemeClr val="bg1">
                    <a:lumMod val="95000"/>
                  </a:schemeClr>
                </a:solidFill>
              </a:rPr>
              <a:t>holomakers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EEF750-41A3-4232-870D-D801A6A67E90}"/>
              </a:ext>
            </a:extLst>
          </p:cNvPr>
          <p:cNvSpPr/>
          <p:nvPr/>
        </p:nvSpPr>
        <p:spPr>
          <a:xfrm>
            <a:off x="594833" y="5052606"/>
            <a:ext cx="8482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Roboto"/>
              </a:rPr>
              <a:t>This project has been funded with support from the European Commission under the Erasmus+ Programme (2016-1- PL01-KA201- 026492). This presentation reflects the views only of the author, and the Commission cannot be held responsible for any use which may be made of the information contained therein.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9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A0A5119-3DE7-4CD7-94FC-F8A06274B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FFFFFF"/>
                </a:solidFill>
              </a:rPr>
              <a:t>Holography &amp; holograms</a:t>
            </a:r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97F97D38-B94C-451D-A947-D214483E88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443631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3566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EB4ECB-EA8A-478B-89B4-9A2959B7F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How does a holography lab look like;</a:t>
            </a:r>
          </a:p>
        </p:txBody>
      </p:sp>
    </p:spTree>
    <p:extLst>
      <p:ext uri="{BB962C8B-B14F-4D97-AF65-F5344CB8AC3E}">
        <p14:creationId xmlns:p14="http://schemas.microsoft.com/office/powerpoint/2010/main" val="3492121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group of people standing in a kitchen preparing food&#10;&#10;Description automatically generated">
            <a:extLst>
              <a:ext uri="{FF2B5EF4-FFF2-40B4-BE49-F238E27FC236}">
                <a16:creationId xmlns:a16="http://schemas.microsoft.com/office/drawing/2014/main" id="{165F9D65-54E7-48C0-A824-12C4B1FD46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6" b="90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8919E-0F2D-42C8-B1F1-FEE2EFCE4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Holography lab at Warsaw University of Technology 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060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close up of a machine&#10;&#10;Description automatically generated">
            <a:extLst>
              <a:ext uri="{FF2B5EF4-FFF2-40B4-BE49-F238E27FC236}">
                <a16:creationId xmlns:a16="http://schemas.microsoft.com/office/drawing/2014/main" id="{890E17A1-48DC-4FA1-85BF-A6BDF08572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2052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47E9AC-0AA2-4DD3-B923-815EC4F4C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9626" y="4455042"/>
            <a:ext cx="2752354" cy="2709275"/>
          </a:xfrm>
          <a:prstGeom prst="ellipse">
            <a:avLst/>
          </a:prstGeom>
          <a:solidFill>
            <a:schemeClr val="tx1"/>
          </a:solidFill>
          <a:ln w="174625" cmpd="thinThick">
            <a:solidFill>
              <a:schemeClr val="tx1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Equipment for holography</a:t>
            </a:r>
          </a:p>
        </p:txBody>
      </p:sp>
    </p:spTree>
    <p:extLst>
      <p:ext uri="{BB962C8B-B14F-4D97-AF65-F5344CB8AC3E}">
        <p14:creationId xmlns:p14="http://schemas.microsoft.com/office/powerpoint/2010/main" val="4174237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table, filled, shelf&#10;&#10;Description automatically generated">
            <a:extLst>
              <a:ext uri="{FF2B5EF4-FFF2-40B4-BE49-F238E27FC236}">
                <a16:creationId xmlns:a16="http://schemas.microsoft.com/office/drawing/2014/main" id="{448B979A-A400-463E-B86F-CE3334232D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7" b="1858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8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person, man, wall, indoor&#10;&#10;Description automatically generated">
            <a:extLst>
              <a:ext uri="{FF2B5EF4-FFF2-40B4-BE49-F238E27FC236}">
                <a16:creationId xmlns:a16="http://schemas.microsoft.com/office/drawing/2014/main" id="{CD23A5C5-078B-421D-A2D6-D99E2D3D89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D674E27-FE0C-4E53-B5ED-415C428BC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452" y="172248"/>
            <a:ext cx="2752354" cy="2709275"/>
          </a:xfrm>
          <a:prstGeom prst="ellipse">
            <a:avLst/>
          </a:prstGeom>
          <a:solidFill>
            <a:schemeClr val="bg1"/>
          </a:solidFill>
          <a:ln w="174625" cmpd="thinThick">
            <a:solidFill>
              <a:schemeClr val="bg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GB" sz="2800" dirty="0"/>
              <a:t>Using chemicals to develop holographic film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02408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erson, indoor, man, wall&#10;&#10;Description automatically generated">
            <a:extLst>
              <a:ext uri="{FF2B5EF4-FFF2-40B4-BE49-F238E27FC236}">
                <a16:creationId xmlns:a16="http://schemas.microsoft.com/office/drawing/2014/main" id="{4153ADD0-9C13-4184-9700-83433F843F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9" b="174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30FAFE-7E33-4746-935A-7FC9D73B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2752354" cy="2709275"/>
          </a:xfrm>
          <a:prstGeom prst="ellipse">
            <a:avLst/>
          </a:prstGeom>
          <a:solidFill>
            <a:schemeClr val="tx1"/>
          </a:solidFill>
          <a:ln w="174625" cmpd="thinThick">
            <a:solidFill>
              <a:schemeClr val="tx2">
                <a:lumMod val="90000"/>
              </a:schemeClr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Using chemicals to develop holographic  film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99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431</Words>
  <Application>Microsoft Office PowerPoint</Application>
  <PresentationFormat>Widescreen</PresentationFormat>
  <Paragraphs>69</Paragraphs>
  <Slides>26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Roboto</vt:lpstr>
      <vt:lpstr>Office Theme</vt:lpstr>
      <vt:lpstr>Let’s make holograms </vt:lpstr>
      <vt:lpstr>What is a hologram?</vt:lpstr>
      <vt:lpstr>Holography &amp; holograms</vt:lpstr>
      <vt:lpstr>How does a holography lab look like;</vt:lpstr>
      <vt:lpstr>Holography lab at Warsaw University of Technology </vt:lpstr>
      <vt:lpstr>Equipment for holography</vt:lpstr>
      <vt:lpstr>PowerPoint Presentation</vt:lpstr>
      <vt:lpstr>Using chemicals to develop holographic film</vt:lpstr>
      <vt:lpstr>Using chemicals to develop holographic  film</vt:lpstr>
      <vt:lpstr>Our hologram!</vt:lpstr>
      <vt:lpstr>Mission accomplished!</vt:lpstr>
      <vt:lpstr>Tools for making holograms</vt:lpstr>
      <vt:lpstr>Tools for making holograms</vt:lpstr>
      <vt:lpstr>Tools for making holograms</vt:lpstr>
      <vt:lpstr>Tools for making holograms</vt:lpstr>
      <vt:lpstr>PowerPoint Presentation</vt:lpstr>
      <vt:lpstr>Equipment for holography</vt:lpstr>
      <vt:lpstr>Examples of results</vt:lpstr>
      <vt:lpstr>Are you ready for hologram making?</vt:lpstr>
      <vt:lpstr>Applications of holography  Any ideas?</vt:lpstr>
      <vt:lpstr>Optoclone created by the Hellenic Institute of Holography</vt:lpstr>
      <vt:lpstr>PowerPoint Presentation</vt:lpstr>
      <vt:lpstr>PowerPoint Presentation</vt:lpstr>
      <vt:lpstr>PowerPoint Presentation</vt:lpstr>
      <vt:lpstr>Holography &amp; holograms</vt:lpstr>
      <vt:lpstr> Thank you very much!  http://holomakers.eu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make holograms </dc:title>
  <dc:creator> </dc:creator>
  <cp:lastModifiedBy> </cp:lastModifiedBy>
  <cp:revision>3</cp:revision>
  <dcterms:created xsi:type="dcterms:W3CDTF">2019-05-28T09:51:47Z</dcterms:created>
  <dcterms:modified xsi:type="dcterms:W3CDTF">2019-05-28T10:03:13Z</dcterms:modified>
</cp:coreProperties>
</file>