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sldIdLst>
    <p:sldId id="256" r:id="rId2"/>
    <p:sldId id="279" r:id="rId3"/>
    <p:sldId id="259" r:id="rId4"/>
    <p:sldId id="280" r:id="rId5"/>
    <p:sldId id="285" r:id="rId6"/>
    <p:sldId id="265" r:id="rId7"/>
    <p:sldId id="286" r:id="rId8"/>
    <p:sldId id="262" r:id="rId9"/>
    <p:sldId id="276" r:id="rId10"/>
    <p:sldId id="263" r:id="rId11"/>
    <p:sldId id="281" r:id="rId12"/>
    <p:sldId id="287" r:id="rId13"/>
    <p:sldId id="288" r:id="rId14"/>
    <p:sldId id="289" r:id="rId15"/>
    <p:sldId id="290" r:id="rId16"/>
    <p:sldId id="282" r:id="rId17"/>
    <p:sldId id="284" r:id="rId18"/>
    <p:sldId id="283" r:id="rId19"/>
  </p:sldIdLst>
  <p:sldSz cx="12192000" cy="6858000"/>
  <p:notesSz cx="6858000" cy="9144000"/>
  <p:embeddedFontLst>
    <p:embeddedFont>
      <p:font typeface="Arial Black" panose="020B0A04020102020204" pitchFamily="34" charset="0"/>
      <p:bold r:id="rId20"/>
    </p:embeddedFont>
    <p:embeddedFont>
      <p:font typeface="Century Gothic" panose="020B0502020202020204" pitchFamily="34" charset="0"/>
      <p:regular r:id="rId21"/>
      <p:bold r:id="rId22"/>
      <p:italic r:id="rId23"/>
      <p:boldItalic r:id="rId24"/>
    </p:embeddedFont>
  </p:embeddedFont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sa papasarantou" initials="cp" lastIdx="2" clrIdx="0">
    <p:extLst>
      <p:ext uri="{19B8F6BF-5375-455C-9EA6-DF929625EA0E}">
        <p15:presenceInfo xmlns:p15="http://schemas.microsoft.com/office/powerpoint/2012/main" userId="ad0248615803a9c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5491" y="1828800"/>
            <a:ext cx="8231744" cy="2895600"/>
          </a:xfrm>
        </p:spPr>
        <p:txBody>
          <a:bodyPr anchor="b">
            <a:normAutofit/>
          </a:bodyPr>
          <a:lstStyle>
            <a:lvl1pPr>
              <a:lnSpc>
                <a:spcPct val="80000"/>
              </a:lnSpc>
              <a:defRPr sz="6600" b="1" cap="none" spc="0">
                <a:ln w="9525">
                  <a:noFill/>
                  <a:prstDash val="solid"/>
                </a:ln>
                <a:solidFill>
                  <a:schemeClr val="tx1"/>
                </a:solidFill>
                <a:effectLst/>
              </a:defRPr>
            </a:lvl1pPr>
          </a:lstStyle>
          <a:p>
            <a:r>
              <a:rPr lang="en-US"/>
              <a:t>Click to edit Master title style</a:t>
            </a:r>
            <a:endParaRPr dirty="0"/>
          </a:p>
        </p:txBody>
      </p:sp>
      <p:sp>
        <p:nvSpPr>
          <p:cNvPr id="3" name="Subtitle 2"/>
          <p:cNvSpPr>
            <a:spLocks noGrp="1"/>
          </p:cNvSpPr>
          <p:nvPr>
            <p:ph type="subTitle" idx="1"/>
          </p:nvPr>
        </p:nvSpPr>
        <p:spPr>
          <a:xfrm>
            <a:off x="1065490" y="4800600"/>
            <a:ext cx="8231744" cy="1219200"/>
          </a:xfrm>
        </p:spPr>
        <p:txBody>
          <a:bodyPr>
            <a:normAutofit/>
          </a:bodyPr>
          <a:lstStyle>
            <a:lvl1pPr marL="0" indent="0" algn="l">
              <a:spcBef>
                <a:spcPts val="0"/>
              </a:spcBef>
              <a:buNone/>
              <a:defRPr sz="2000" b="1"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7" name="Date Placeholder 6"/>
          <p:cNvSpPr>
            <a:spLocks noGrp="1"/>
          </p:cNvSpPr>
          <p:nvPr>
            <p:ph type="dt" sz="half" idx="10"/>
          </p:nvPr>
        </p:nvSpPr>
        <p:spPr/>
        <p:txBody>
          <a:bodyPr/>
          <a:lstStyle>
            <a:lvl1pPr>
              <a:defRPr sz="1100"/>
            </a:lvl1pPr>
          </a:lstStyle>
          <a:p>
            <a:fld id="{1D2498CD-A622-4ACC-98D8-8365C1B868F0}" type="datetime1">
              <a:rPr lang="en-US" smtClean="0">
                <a:solidFill>
                  <a:prstClr val="white">
                    <a:tint val="75000"/>
                  </a:prstClr>
                </a:solidFill>
              </a:rPr>
              <a:pPr/>
              <a:t>1/26/2019</a:t>
            </a:fld>
            <a:endParaRPr lang="en-US" dirty="0">
              <a:solidFill>
                <a:prstClr val="white">
                  <a:tint val="75000"/>
                </a:prstClr>
              </a:solidFill>
            </a:endParaRPr>
          </a:p>
        </p:txBody>
      </p:sp>
      <p:sp>
        <p:nvSpPr>
          <p:cNvPr id="8" name="Footer Placeholder 7"/>
          <p:cNvSpPr>
            <a:spLocks noGrp="1"/>
          </p:cNvSpPr>
          <p:nvPr>
            <p:ph type="ftr" sz="quarter" idx="11"/>
          </p:nvPr>
        </p:nvSpPr>
        <p:spPr/>
        <p:txBody>
          <a:bodyPr/>
          <a:lstStyle>
            <a:lvl1pPr>
              <a:defRPr sz="1100"/>
            </a:lvl1pPr>
          </a:lstStyle>
          <a:p>
            <a:r>
              <a:rPr lang="en-US" dirty="0">
                <a:solidFill>
                  <a:prstClr val="white">
                    <a:tint val="75000"/>
                  </a:prstClr>
                </a:solidFill>
              </a:rPr>
              <a:t>Add a footer</a:t>
            </a:r>
          </a:p>
        </p:txBody>
      </p:sp>
      <p:sp>
        <p:nvSpPr>
          <p:cNvPr id="9" name="Slide Number Placeholder 8"/>
          <p:cNvSpPr>
            <a:spLocks noGrp="1"/>
          </p:cNvSpPr>
          <p:nvPr>
            <p:ph type="sldNum" sz="quarter" idx="12"/>
          </p:nvPr>
        </p:nvSpPr>
        <p:spPr/>
        <p:txBody>
          <a:bodyPr/>
          <a:lstStyle>
            <a:lvl1pPr>
              <a:defRPr sz="1100"/>
            </a:lvl1p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53873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solidFill>
                  <a:prstClr val="white">
                    <a:tint val="75000"/>
                  </a:prstClr>
                </a:solidFill>
              </a:rPr>
              <a:t>Add a footer</a:t>
            </a:r>
          </a:p>
        </p:txBody>
      </p:sp>
      <p:sp>
        <p:nvSpPr>
          <p:cNvPr id="4" name="Date Placeholder 3"/>
          <p:cNvSpPr>
            <a:spLocks noGrp="1"/>
          </p:cNvSpPr>
          <p:nvPr>
            <p:ph type="dt" sz="half" idx="10"/>
          </p:nvPr>
        </p:nvSpPr>
        <p:spPr/>
        <p:txBody>
          <a:bodyPr/>
          <a:lstStyle/>
          <a:p>
            <a:fld id="{6EB2CF6B-193C-4CEB-9860-F1C5F0818FA3}" type="datetime1">
              <a:rPr lang="en-US" smtClean="0">
                <a:solidFill>
                  <a:prstClr val="white">
                    <a:tint val="75000"/>
                  </a:prstClr>
                </a:solidFill>
              </a:rPr>
              <a:pPr/>
              <a:t>1/26/2019</a:t>
            </a:fld>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227407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794" y="381001"/>
            <a:ext cx="1524398" cy="5638800"/>
          </a:xfrm>
        </p:spPr>
        <p:txBody>
          <a:bodyPr vert="eaVert"/>
          <a:lstStyle/>
          <a:p>
            <a:r>
              <a:rPr lang="en-US"/>
              <a:t>Click to edit Master title style</a:t>
            </a:r>
            <a:endParaRPr dirty="0"/>
          </a:p>
        </p:txBody>
      </p:sp>
      <p:sp>
        <p:nvSpPr>
          <p:cNvPr id="3" name="Vertical Text Placeholder 2"/>
          <p:cNvSpPr>
            <a:spLocks noGrp="1"/>
          </p:cNvSpPr>
          <p:nvPr>
            <p:ph type="body" orient="vert" idx="1"/>
          </p:nvPr>
        </p:nvSpPr>
        <p:spPr>
          <a:xfrm>
            <a:off x="1522809" y="381001"/>
            <a:ext cx="7393324"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solidFill>
                  <a:prstClr val="white">
                    <a:tint val="75000"/>
                  </a:prstClr>
                </a:solidFill>
              </a:rPr>
              <a:t>Add a footer</a:t>
            </a:r>
          </a:p>
        </p:txBody>
      </p:sp>
      <p:sp>
        <p:nvSpPr>
          <p:cNvPr id="4" name="Date Placeholder 3"/>
          <p:cNvSpPr>
            <a:spLocks noGrp="1"/>
          </p:cNvSpPr>
          <p:nvPr>
            <p:ph type="dt" sz="half" idx="10"/>
          </p:nvPr>
        </p:nvSpPr>
        <p:spPr/>
        <p:txBody>
          <a:bodyPr/>
          <a:lstStyle/>
          <a:p>
            <a:fld id="{9856CBC3-4EDC-4C84-BDD0-15F2AD890B92}" type="datetime1">
              <a:rPr lang="en-US" smtClean="0">
                <a:solidFill>
                  <a:prstClr val="white">
                    <a:tint val="75000"/>
                  </a:prstClr>
                </a:solidFill>
              </a:rPr>
              <a:pPr/>
              <a:t>1/26/2019</a:t>
            </a:fld>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64328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solidFill>
                  <a:prstClr val="white">
                    <a:tint val="75000"/>
                  </a:prstClr>
                </a:solidFill>
              </a:rPr>
              <a:t>Add a footer</a:t>
            </a:r>
          </a:p>
        </p:txBody>
      </p:sp>
      <p:sp>
        <p:nvSpPr>
          <p:cNvPr id="4" name="Date Placeholder 3"/>
          <p:cNvSpPr>
            <a:spLocks noGrp="1"/>
          </p:cNvSpPr>
          <p:nvPr>
            <p:ph type="dt" sz="half" idx="10"/>
          </p:nvPr>
        </p:nvSpPr>
        <p:spPr/>
        <p:txBody>
          <a:bodyPr/>
          <a:lstStyle/>
          <a:p>
            <a:fld id="{1CEBF3DB-CE40-42F4-BAF4-5D73D1160093}" type="datetime1">
              <a:rPr lang="en-US" smtClean="0">
                <a:solidFill>
                  <a:prstClr val="white">
                    <a:tint val="75000"/>
                  </a:prstClr>
                </a:solidFill>
              </a:rPr>
              <a:pPr/>
              <a:t>1/26/2019</a:t>
            </a:fld>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035611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59891" y="2514600"/>
            <a:ext cx="8694663" cy="2819400"/>
          </a:xfrm>
        </p:spPr>
        <p:txBody>
          <a:bodyPr anchor="b">
            <a:normAutofit/>
          </a:bodyPr>
          <a:lstStyle>
            <a:lvl1pPr algn="l">
              <a:lnSpc>
                <a:spcPct val="80000"/>
              </a:lnSpc>
              <a:defRPr sz="4800" b="0" cap="none" baseline="0">
                <a:effectLst/>
              </a:defRPr>
            </a:lvl1pPr>
          </a:lstStyle>
          <a:p>
            <a:r>
              <a:rPr lang="en-US"/>
              <a:t>Click to edit Master title style</a:t>
            </a:r>
            <a:endParaRPr dirty="0"/>
          </a:p>
        </p:txBody>
      </p:sp>
      <p:sp>
        <p:nvSpPr>
          <p:cNvPr id="3" name="Text Placeholder 2"/>
          <p:cNvSpPr>
            <a:spLocks noGrp="1"/>
          </p:cNvSpPr>
          <p:nvPr>
            <p:ph type="body" idx="1"/>
          </p:nvPr>
        </p:nvSpPr>
        <p:spPr>
          <a:xfrm>
            <a:off x="1065491" y="5410201"/>
            <a:ext cx="8689596"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solidFill>
                  <a:prstClr val="white">
                    <a:tint val="75000"/>
                  </a:prstClr>
                </a:solidFill>
              </a:rPr>
              <a:t>Add a footer</a:t>
            </a:r>
          </a:p>
        </p:txBody>
      </p:sp>
      <p:sp>
        <p:nvSpPr>
          <p:cNvPr id="4" name="Date Placeholder 3"/>
          <p:cNvSpPr>
            <a:spLocks noGrp="1"/>
          </p:cNvSpPr>
          <p:nvPr>
            <p:ph type="dt" sz="half" idx="10"/>
          </p:nvPr>
        </p:nvSpPr>
        <p:spPr/>
        <p:txBody>
          <a:bodyPr/>
          <a:lstStyle/>
          <a:p>
            <a:fld id="{23ECA6E5-33C6-44C3-9324-1BC5DF93F43F}" type="datetime1">
              <a:rPr lang="en-US" smtClean="0">
                <a:solidFill>
                  <a:prstClr val="white">
                    <a:tint val="75000"/>
                  </a:prstClr>
                </a:solidFill>
              </a:rPr>
              <a:pPr/>
              <a:t>1/26/2019</a:t>
            </a:fld>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840365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809" y="381000"/>
            <a:ext cx="9146384" cy="1371600"/>
          </a:xfrm>
        </p:spPr>
        <p:txBody>
          <a:bodyPr/>
          <a:lstStyle/>
          <a:p>
            <a:r>
              <a:rPr lang="en-US"/>
              <a:t>Click to edit Master title style</a:t>
            </a:r>
            <a:endParaRPr/>
          </a:p>
        </p:txBody>
      </p:sp>
      <p:sp>
        <p:nvSpPr>
          <p:cNvPr id="3" name="Content Placeholder 2"/>
          <p:cNvSpPr>
            <a:spLocks noGrp="1"/>
          </p:cNvSpPr>
          <p:nvPr>
            <p:ph sz="half" idx="1"/>
          </p:nvPr>
        </p:nvSpPr>
        <p:spPr>
          <a:xfrm>
            <a:off x="1505174" y="1905001"/>
            <a:ext cx="4420750"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30806" y="1905001"/>
            <a:ext cx="4420751"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solidFill>
                  <a:prstClr val="white">
                    <a:tint val="75000"/>
                  </a:prstClr>
                </a:solidFill>
              </a:rPr>
              <a:t>Add a footer</a:t>
            </a:r>
          </a:p>
        </p:txBody>
      </p:sp>
      <p:sp>
        <p:nvSpPr>
          <p:cNvPr id="5" name="Date Placeholder 4"/>
          <p:cNvSpPr>
            <a:spLocks noGrp="1"/>
          </p:cNvSpPr>
          <p:nvPr>
            <p:ph type="dt" sz="half" idx="10"/>
          </p:nvPr>
        </p:nvSpPr>
        <p:spPr/>
        <p:txBody>
          <a:bodyPr/>
          <a:lstStyle/>
          <a:p>
            <a:fld id="{09C9C1D9-07E1-4387-AF34-89EE2802766D}" type="datetime1">
              <a:rPr lang="en-US" smtClean="0">
                <a:solidFill>
                  <a:prstClr val="white">
                    <a:tint val="75000"/>
                  </a:prstClr>
                </a:solidFill>
              </a:rPr>
              <a:pPr/>
              <a:t>1/26/2019</a:t>
            </a:fld>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687206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809" y="381000"/>
            <a:ext cx="9146384" cy="13716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808" y="1905000"/>
            <a:ext cx="441770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808" y="2743201"/>
            <a:ext cx="441770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51489" y="1905000"/>
            <a:ext cx="441770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51489" y="2743201"/>
            <a:ext cx="441770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solidFill>
                  <a:prstClr val="white">
                    <a:tint val="75000"/>
                  </a:prstClr>
                </a:solidFill>
              </a:rPr>
              <a:t>Add a footer</a:t>
            </a:r>
          </a:p>
        </p:txBody>
      </p:sp>
      <p:sp>
        <p:nvSpPr>
          <p:cNvPr id="7" name="Date Placeholder 6"/>
          <p:cNvSpPr>
            <a:spLocks noGrp="1"/>
          </p:cNvSpPr>
          <p:nvPr>
            <p:ph type="dt" sz="half" idx="10"/>
          </p:nvPr>
        </p:nvSpPr>
        <p:spPr/>
        <p:txBody>
          <a:bodyPr/>
          <a:lstStyle/>
          <a:p>
            <a:fld id="{0769E85B-B39A-43E9-82DE-E3279D984288}" type="datetime1">
              <a:rPr lang="en-US" smtClean="0">
                <a:solidFill>
                  <a:prstClr val="white">
                    <a:tint val="75000"/>
                  </a:prstClr>
                </a:solidFill>
              </a:rPr>
              <a:pPr/>
              <a:t>1/26/2019</a:t>
            </a:fld>
            <a:endParaRPr lang="en-US" dirty="0">
              <a:solidFill>
                <a:prstClr val="white">
                  <a:tint val="75000"/>
                </a:prstClr>
              </a:solidFill>
            </a:endParaRPr>
          </a:p>
        </p:txBody>
      </p:sp>
      <p:sp>
        <p:nvSpPr>
          <p:cNvPr id="9" name="Slide Number Placeholder 8"/>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63161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4" name="Footer Placeholder 3"/>
          <p:cNvSpPr>
            <a:spLocks noGrp="1"/>
          </p:cNvSpPr>
          <p:nvPr>
            <p:ph type="ftr" sz="quarter" idx="11"/>
          </p:nvPr>
        </p:nvSpPr>
        <p:spPr/>
        <p:txBody>
          <a:bodyPr/>
          <a:lstStyle/>
          <a:p>
            <a:r>
              <a:rPr lang="en-US" dirty="0">
                <a:solidFill>
                  <a:prstClr val="white">
                    <a:tint val="75000"/>
                  </a:prstClr>
                </a:solidFill>
              </a:rPr>
              <a:t>Add a footer</a:t>
            </a:r>
          </a:p>
        </p:txBody>
      </p:sp>
      <p:sp>
        <p:nvSpPr>
          <p:cNvPr id="3" name="Date Placeholder 2"/>
          <p:cNvSpPr>
            <a:spLocks noGrp="1"/>
          </p:cNvSpPr>
          <p:nvPr>
            <p:ph type="dt" sz="half" idx="10"/>
          </p:nvPr>
        </p:nvSpPr>
        <p:spPr/>
        <p:txBody>
          <a:bodyPr/>
          <a:lstStyle/>
          <a:p>
            <a:fld id="{D0270C95-D35D-47FC-816D-E56328637043}" type="datetime1">
              <a:rPr lang="en-US" smtClean="0">
                <a:solidFill>
                  <a:prstClr val="white">
                    <a:tint val="75000"/>
                  </a:prstClr>
                </a:solidFill>
              </a:rPr>
              <a:pPr/>
              <a:t>1/26/2019</a:t>
            </a:fld>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075868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solidFill>
                  <a:prstClr val="white">
                    <a:tint val="75000"/>
                  </a:prstClr>
                </a:solidFill>
              </a:rPr>
              <a:t>Add a footer</a:t>
            </a:r>
          </a:p>
        </p:txBody>
      </p:sp>
      <p:sp>
        <p:nvSpPr>
          <p:cNvPr id="2" name="Date Placeholder 1"/>
          <p:cNvSpPr>
            <a:spLocks noGrp="1"/>
          </p:cNvSpPr>
          <p:nvPr>
            <p:ph type="dt" sz="half" idx="10"/>
          </p:nvPr>
        </p:nvSpPr>
        <p:spPr/>
        <p:txBody>
          <a:bodyPr/>
          <a:lstStyle/>
          <a:p>
            <a:fld id="{151163A7-695C-4C09-B334-6924060F5B71}" type="datetime1">
              <a:rPr lang="en-US" smtClean="0">
                <a:solidFill>
                  <a:prstClr val="white">
                    <a:tint val="75000"/>
                  </a:prstClr>
                </a:solidFill>
              </a:rPr>
              <a:pPr/>
              <a:t>1/26/2019</a:t>
            </a:fld>
            <a:endParaRPr lang="en-US" dirty="0">
              <a:solidFill>
                <a:prstClr val="white">
                  <a:tint val="75000"/>
                </a:prstClr>
              </a:solidFill>
            </a:endParaRPr>
          </a:p>
        </p:txBody>
      </p:sp>
      <p:sp>
        <p:nvSpPr>
          <p:cNvPr id="4" name="Slide Number Placeholder 3"/>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129389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55879" y="1905000"/>
            <a:ext cx="3597544" cy="2667000"/>
          </a:xfrm>
        </p:spPr>
        <p:txBody>
          <a:bodyPr anchor="b">
            <a:noAutofit/>
          </a:bodyPr>
          <a:lstStyle>
            <a:lvl1pPr algn="l">
              <a:lnSpc>
                <a:spcPct val="90000"/>
              </a:lnSpc>
              <a:defRPr sz="3600" b="0" baseline="0">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4952704" y="685800"/>
            <a:ext cx="6402467"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65491" y="4648200"/>
            <a:ext cx="3582332"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solidFill>
                  <a:prstClr val="white">
                    <a:tint val="75000"/>
                  </a:prstClr>
                </a:solidFill>
              </a:rPr>
              <a:t>Add a footer</a:t>
            </a:r>
          </a:p>
        </p:txBody>
      </p:sp>
      <p:sp>
        <p:nvSpPr>
          <p:cNvPr id="5" name="Date Placeholder 4"/>
          <p:cNvSpPr>
            <a:spLocks noGrp="1"/>
          </p:cNvSpPr>
          <p:nvPr>
            <p:ph type="dt" sz="half" idx="10"/>
          </p:nvPr>
        </p:nvSpPr>
        <p:spPr/>
        <p:txBody>
          <a:bodyPr/>
          <a:lstStyle/>
          <a:p>
            <a:fld id="{FC5B6D02-49B3-41C1-9893-391F698AE757}" type="datetime1">
              <a:rPr lang="en-US" smtClean="0">
                <a:solidFill>
                  <a:prstClr val="white">
                    <a:tint val="75000"/>
                  </a:prstClr>
                </a:solidFill>
              </a:rPr>
              <a:pPr/>
              <a:t>1/26/2019</a:t>
            </a:fld>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199083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55879" y="1905000"/>
            <a:ext cx="3597544" cy="2667000"/>
          </a:xfrm>
        </p:spPr>
        <p:txBody>
          <a:bodyPr anchor="b">
            <a:normAutofit/>
          </a:bodyPr>
          <a:lstStyle>
            <a:lvl1pPr algn="l">
              <a:lnSpc>
                <a:spcPct val="90000"/>
              </a:lnSpc>
              <a:defRPr sz="3600" b="0" i="0" baseline="0">
                <a:solidFill>
                  <a:schemeClr val="tx1"/>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4952704" y="685800"/>
            <a:ext cx="6402466"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1065491" y="4648200"/>
            <a:ext cx="3582332"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solidFill>
                  <a:prstClr val="white">
                    <a:tint val="75000"/>
                  </a:prstClr>
                </a:solidFill>
              </a:rPr>
              <a:t>Add a footer</a:t>
            </a:r>
          </a:p>
        </p:txBody>
      </p:sp>
      <p:sp>
        <p:nvSpPr>
          <p:cNvPr id="5" name="Date Placeholder 4"/>
          <p:cNvSpPr>
            <a:spLocks noGrp="1"/>
          </p:cNvSpPr>
          <p:nvPr>
            <p:ph type="dt" sz="half" idx="10"/>
          </p:nvPr>
        </p:nvSpPr>
        <p:spPr/>
        <p:txBody>
          <a:bodyPr/>
          <a:lstStyle/>
          <a:p>
            <a:fld id="{7D91AC91-90B4-40B7-917F-BAE86E369F96}" type="datetime1">
              <a:rPr lang="en-US" smtClean="0">
                <a:solidFill>
                  <a:prstClr val="white">
                    <a:tint val="75000"/>
                  </a:prstClr>
                </a:solidFill>
              </a:rPr>
              <a:pPr/>
              <a:t>1/26/2019</a:t>
            </a:fld>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268584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tx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810" y="381000"/>
            <a:ext cx="9146383" cy="1371600"/>
          </a:xfrm>
          <a:prstGeom prst="rect">
            <a:avLst/>
          </a:prstGeom>
          <a:ln>
            <a:noFill/>
          </a:ln>
        </p:spPr>
        <p:txBody>
          <a:bodyPr vert="horz" lIns="91440" tIns="45720" rIns="91440" bIns="45720" rtlCol="0" anchor="b">
            <a:normAutofit/>
          </a:bodyPr>
          <a:lstStyle/>
          <a:p>
            <a:r>
              <a:rPr lang="en-US"/>
              <a:t>Click to edit Master title style</a:t>
            </a:r>
            <a:endParaRPr dirty="0"/>
          </a:p>
        </p:txBody>
      </p:sp>
      <p:sp>
        <p:nvSpPr>
          <p:cNvPr id="3" name="Text Placeholder 2"/>
          <p:cNvSpPr>
            <a:spLocks noGrp="1"/>
          </p:cNvSpPr>
          <p:nvPr>
            <p:ph type="body" idx="1"/>
          </p:nvPr>
        </p:nvSpPr>
        <p:spPr>
          <a:xfrm>
            <a:off x="1522810" y="1904999"/>
            <a:ext cx="9136770"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522810" y="6400800"/>
            <a:ext cx="6554906" cy="276228"/>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dirty="0">
                <a:solidFill>
                  <a:prstClr val="white">
                    <a:tint val="75000"/>
                  </a:prstClr>
                </a:solidFill>
              </a:rPr>
              <a:t>Add a footer</a:t>
            </a:r>
          </a:p>
        </p:txBody>
      </p:sp>
      <p:sp>
        <p:nvSpPr>
          <p:cNvPr id="4" name="Date Placeholder 3"/>
          <p:cNvSpPr>
            <a:spLocks noGrp="1"/>
          </p:cNvSpPr>
          <p:nvPr>
            <p:ph type="dt" sz="half" idx="2"/>
          </p:nvPr>
        </p:nvSpPr>
        <p:spPr>
          <a:xfrm>
            <a:off x="8228565" y="6400800"/>
            <a:ext cx="1449767"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BB4AB525-F3F4-481A-B8D5-B732FA9EB082}" type="datetime1">
              <a:rPr lang="en-US" smtClean="0">
                <a:solidFill>
                  <a:prstClr val="white">
                    <a:tint val="75000"/>
                  </a:prstClr>
                </a:solidFill>
              </a:rPr>
              <a:pPr/>
              <a:t>1/26/2019</a:t>
            </a:fld>
            <a:endParaRPr lang="en-US" dirty="0">
              <a:solidFill>
                <a:prstClr val="white">
                  <a:tint val="75000"/>
                </a:prstClr>
              </a:solidFill>
            </a:endParaRPr>
          </a:p>
        </p:txBody>
      </p:sp>
      <p:sp>
        <p:nvSpPr>
          <p:cNvPr id="6" name="Slide Number Placeholder 5"/>
          <p:cNvSpPr>
            <a:spLocks noGrp="1"/>
          </p:cNvSpPr>
          <p:nvPr>
            <p:ph type="sldNum" sz="quarter" idx="4"/>
          </p:nvPr>
        </p:nvSpPr>
        <p:spPr>
          <a:xfrm>
            <a:off x="9830772" y="6400800"/>
            <a:ext cx="838419"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2A013F82-EE5E-44EE-A61D-E31C6657F26F}"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9059703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upload.wikimedia.org/wikipedia/commons/thumb/c/c7/Two-point-interference-ripple-tank.JPG/800px-Two-point-interference-ripple-tank.JPG"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holomakers.eu/interactive-animations/"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hyperlink" Target="https://holomakers.eu/interactive-animations/"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g.buzzfeed.com/buzzfeed-static/static/2015-10/9/14/enhanced/webdr08/anigif_enhanced-20366-1444416227-2.gif?downsize=715:*&amp;output-format=auto&amp;output-quality=auto" TargetMode="Externa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g.buzzfeed.com/buzzfeed-static/static/2015-10/9/14/enhanced/webdr08/anigif_enhanced-20366-1444416227-2.gif?downsize=715:*&amp;output-format=auto&amp;output-quality=auto" TargetMode="External"/><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hyperlink" Target="http://theory.uwinnipeg.ca/mod_tech/node120.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0128" y="2447926"/>
            <a:ext cx="8231744" cy="2647950"/>
          </a:xfrm>
        </p:spPr>
        <p:txBody>
          <a:bodyPr>
            <a:normAutofit/>
          </a:bodyPr>
          <a:lstStyle/>
          <a:p>
            <a:pPr algn="ctr"/>
            <a:r>
              <a:rPr lang="en-US" sz="6000" u="sng" dirty="0">
                <a:solidFill>
                  <a:schemeClr val="bg1">
                    <a:lumMod val="65000"/>
                    <a:lumOff val="35000"/>
                  </a:schemeClr>
                </a:solidFill>
                <a:latin typeface="Arial Black" panose="020B0A04020102020204" pitchFamily="34" charset="0"/>
              </a:rPr>
              <a:t>Physics behind</a:t>
            </a:r>
            <a:br>
              <a:rPr lang="en-US" sz="6000" u="sng" dirty="0">
                <a:solidFill>
                  <a:schemeClr val="bg1">
                    <a:lumMod val="65000"/>
                    <a:lumOff val="35000"/>
                  </a:schemeClr>
                </a:solidFill>
                <a:latin typeface="Arial Black" panose="020B0A04020102020204" pitchFamily="34" charset="0"/>
              </a:rPr>
            </a:br>
            <a:br>
              <a:rPr lang="en-US" sz="6000" u="sng" dirty="0">
                <a:solidFill>
                  <a:schemeClr val="bg1">
                    <a:lumMod val="65000"/>
                    <a:lumOff val="35000"/>
                  </a:schemeClr>
                </a:solidFill>
                <a:latin typeface="Arial Black" panose="020B0A04020102020204" pitchFamily="34" charset="0"/>
              </a:rPr>
            </a:br>
            <a:r>
              <a:rPr lang="en-US" sz="6000" u="sng" dirty="0">
                <a:solidFill>
                  <a:schemeClr val="bg1">
                    <a:lumMod val="65000"/>
                    <a:lumOff val="35000"/>
                  </a:schemeClr>
                </a:solidFill>
                <a:latin typeface="Arial Black" panose="020B0A04020102020204" pitchFamily="34" charset="0"/>
              </a:rPr>
              <a:t>holograms</a:t>
            </a:r>
            <a:endParaRPr lang="el-GR" sz="6000" u="sng" dirty="0">
              <a:solidFill>
                <a:schemeClr val="bg1">
                  <a:lumMod val="65000"/>
                  <a:lumOff val="35000"/>
                </a:schemeClr>
              </a:solidFill>
              <a:latin typeface="Arial Black" panose="020B0A04020102020204" pitchFamily="34" charset="0"/>
            </a:endParaRPr>
          </a:p>
        </p:txBody>
      </p:sp>
      <p:pic>
        <p:nvPicPr>
          <p:cNvPr id="7" name="Εικόνα 6">
            <a:extLst>
              <a:ext uri="{FF2B5EF4-FFF2-40B4-BE49-F238E27FC236}">
                <a16:creationId xmlns:a16="http://schemas.microsoft.com/office/drawing/2014/main" id="{5C8C2CC5-B2A4-4FD9-80A4-B040F887F5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979" b="26980"/>
          <a:stretch/>
        </p:blipFill>
        <p:spPr>
          <a:xfrm>
            <a:off x="411521" y="219075"/>
            <a:ext cx="4533863" cy="1285876"/>
          </a:xfrm>
          <a:prstGeom prst="rect">
            <a:avLst/>
          </a:prstGeom>
          <a:noFill/>
        </p:spPr>
      </p:pic>
      <p:sp>
        <p:nvSpPr>
          <p:cNvPr id="8" name="Ορθογώνιο 7">
            <a:extLst>
              <a:ext uri="{FF2B5EF4-FFF2-40B4-BE49-F238E27FC236}">
                <a16:creationId xmlns:a16="http://schemas.microsoft.com/office/drawing/2014/main" id="{B575DFEE-89F4-4753-884A-0C4C755126CF}"/>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9" name="Ορθογώνιο 8">
            <a:extLst>
              <a:ext uri="{FF2B5EF4-FFF2-40B4-BE49-F238E27FC236}">
                <a16:creationId xmlns:a16="http://schemas.microsoft.com/office/drawing/2014/main" id="{96FD8845-3DE8-4A6A-9DDE-7E4B6495371D}"/>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065954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7245" y="1910456"/>
            <a:ext cx="5404343" cy="4323474"/>
          </a:xfrm>
          <a:prstGeom prst="rect">
            <a:avLst/>
          </a:prstGeom>
        </p:spPr>
      </p:pic>
      <p:sp>
        <p:nvSpPr>
          <p:cNvPr id="3" name="TextBox 2">
            <a:extLst>
              <a:ext uri="{FF2B5EF4-FFF2-40B4-BE49-F238E27FC236}">
                <a16:creationId xmlns:a16="http://schemas.microsoft.com/office/drawing/2014/main" id="{716298B2-D06C-4C78-B101-91550F8739B1}"/>
              </a:ext>
            </a:extLst>
          </p:cNvPr>
          <p:cNvSpPr txBox="1"/>
          <p:nvPr/>
        </p:nvSpPr>
        <p:spPr>
          <a:xfrm>
            <a:off x="4286927" y="6481065"/>
            <a:ext cx="7625919" cy="261610"/>
          </a:xfrm>
          <a:prstGeom prst="rect">
            <a:avLst/>
          </a:prstGeom>
          <a:noFill/>
          <a:ln>
            <a:noFill/>
          </a:ln>
        </p:spPr>
        <p:txBody>
          <a:bodyPr wrap="square" rtlCol="0" anchor="ctr" anchorCtr="1">
            <a:spAutoFit/>
          </a:bodyPr>
          <a:lstStyle/>
          <a:p>
            <a:r>
              <a:rPr lang="en-US" sz="1100" dirty="0">
                <a:solidFill>
                  <a:schemeClr val="tx1">
                    <a:lumMod val="50000"/>
                  </a:schemeClr>
                </a:solidFill>
              </a:rPr>
              <a:t>https://www.researchgate.net/figure/Disposicion-experimental-de-la-refraccion-de-la-luz_fig2_311922869</a:t>
            </a:r>
            <a:endParaRPr lang="el-GR" sz="1100" dirty="0">
              <a:solidFill>
                <a:schemeClr val="tx1">
                  <a:lumMod val="50000"/>
                </a:schemeClr>
              </a:solidFill>
            </a:endParaRPr>
          </a:p>
        </p:txBody>
      </p:sp>
      <p:sp>
        <p:nvSpPr>
          <p:cNvPr id="7" name="Ορθογώνιο 6">
            <a:extLst>
              <a:ext uri="{FF2B5EF4-FFF2-40B4-BE49-F238E27FC236}">
                <a16:creationId xmlns:a16="http://schemas.microsoft.com/office/drawing/2014/main" id="{1950F329-F391-4941-883A-22C3000E4C11}"/>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Ορθογώνιο 7">
            <a:extLst>
              <a:ext uri="{FF2B5EF4-FFF2-40B4-BE49-F238E27FC236}">
                <a16:creationId xmlns:a16="http://schemas.microsoft.com/office/drawing/2014/main" id="{009C8848-6C79-41AE-9DEB-A7D94A3E26F5}"/>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9" name="Title 1">
            <a:extLst>
              <a:ext uri="{FF2B5EF4-FFF2-40B4-BE49-F238E27FC236}">
                <a16:creationId xmlns:a16="http://schemas.microsoft.com/office/drawing/2014/main" id="{5EE7413B-564A-48B5-AEF2-D124DD994CD5}"/>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(Refraction)</a:t>
            </a:r>
            <a:endParaRPr lang="el-GR" dirty="0">
              <a:solidFill>
                <a:schemeClr val="accent5">
                  <a:lumMod val="50000"/>
                </a:schemeClr>
              </a:solidFill>
              <a:latin typeface="Arial Black" panose="020B0A04020102020204" pitchFamily="34" charset="0"/>
            </a:endParaRPr>
          </a:p>
        </p:txBody>
      </p:sp>
      <p:sp>
        <p:nvSpPr>
          <p:cNvPr id="12" name="Content Placeholder 13">
            <a:extLst>
              <a:ext uri="{FF2B5EF4-FFF2-40B4-BE49-F238E27FC236}">
                <a16:creationId xmlns:a16="http://schemas.microsoft.com/office/drawing/2014/main" id="{209FD669-09F4-4D19-91EC-EA5A57F27160}"/>
              </a:ext>
            </a:extLst>
          </p:cNvPr>
          <p:cNvSpPr txBox="1">
            <a:spLocks/>
          </p:cNvSpPr>
          <p:nvPr/>
        </p:nvSpPr>
        <p:spPr>
          <a:xfrm>
            <a:off x="454016" y="2469962"/>
            <a:ext cx="5272081" cy="2856704"/>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lgn="just">
              <a:buFont typeface="Arial" pitchFamily="34" charset="0"/>
              <a:buNone/>
            </a:pPr>
            <a:r>
              <a:rPr lang="en-US" dirty="0">
                <a:solidFill>
                  <a:schemeClr val="bg1">
                    <a:lumMod val="65000"/>
                    <a:lumOff val="35000"/>
                  </a:schemeClr>
                </a:solidFill>
                <a:latin typeface="Arial" panose="020B0604020202020204" pitchFamily="34" charset="0"/>
                <a:cs typeface="Arial" panose="020B0604020202020204" pitchFamily="34" charset="0"/>
              </a:rPr>
              <a:t>The change of the path of a wave that passes through two transparent surfaces, of different optical density</a:t>
            </a:r>
          </a:p>
        </p:txBody>
      </p:sp>
    </p:spTree>
    <p:extLst>
      <p:ext uri="{BB962C8B-B14F-4D97-AF65-F5344CB8AC3E}">
        <p14:creationId xmlns:p14="http://schemas.microsoft.com/office/powerpoint/2010/main" val="2220446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Ορθογώνιο 6">
            <a:extLst>
              <a:ext uri="{FF2B5EF4-FFF2-40B4-BE49-F238E27FC236}">
                <a16:creationId xmlns:a16="http://schemas.microsoft.com/office/drawing/2014/main" id="{B6946C23-659B-4906-998B-D71B850DB156}"/>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Ορθογώνιο 7">
            <a:extLst>
              <a:ext uri="{FF2B5EF4-FFF2-40B4-BE49-F238E27FC236}">
                <a16:creationId xmlns:a16="http://schemas.microsoft.com/office/drawing/2014/main" id="{35CC5B41-CC77-4BAC-8FA1-97A6B954DDC5}"/>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1" name="Title 1">
            <a:extLst>
              <a:ext uri="{FF2B5EF4-FFF2-40B4-BE49-F238E27FC236}">
                <a16:creationId xmlns:a16="http://schemas.microsoft.com/office/drawing/2014/main" id="{C54E87C6-047C-40BF-9149-414FD4D88462}"/>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82500" lnSpcReduction="1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(Interference)</a:t>
            </a:r>
            <a:endParaRPr lang="el-GR" dirty="0">
              <a:solidFill>
                <a:schemeClr val="accent5">
                  <a:lumMod val="50000"/>
                </a:schemeClr>
              </a:solidFill>
              <a:latin typeface="Arial Black" panose="020B0A04020102020204" pitchFamily="34" charset="0"/>
            </a:endParaRPr>
          </a:p>
        </p:txBody>
      </p:sp>
      <p:pic>
        <p:nvPicPr>
          <p:cNvPr id="10" name="Picture 2">
            <a:extLst>
              <a:ext uri="{FF2B5EF4-FFF2-40B4-BE49-F238E27FC236}">
                <a16:creationId xmlns:a16="http://schemas.microsoft.com/office/drawing/2014/main" id="{6C1FBE82-3829-436D-A663-18745B70CC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3568" y="1787339"/>
            <a:ext cx="2497460" cy="3762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6CAC60FB-5802-40FA-8FB7-4517F6C63A30}"/>
              </a:ext>
            </a:extLst>
          </p:cNvPr>
          <p:cNvSpPr txBox="1"/>
          <p:nvPr/>
        </p:nvSpPr>
        <p:spPr>
          <a:xfrm>
            <a:off x="8313568" y="5835077"/>
            <a:ext cx="2301178" cy="707886"/>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hlinkClick r:id="rId3"/>
              </a:rPr>
              <a:t>https://upload.wikimedia.org/wikipedia/commons/thumb/c/c7/Two-point-interference-ripple-tank.JPG/800px-Two-point-interference-ripple-tank.JPG</a:t>
            </a:r>
            <a:endParaRPr lang="el-GR" sz="800" dirty="0">
              <a:latin typeface="Arial" panose="020B0604020202020204" pitchFamily="34" charset="0"/>
              <a:cs typeface="Arial" panose="020B0604020202020204" pitchFamily="34" charset="0"/>
            </a:endParaRPr>
          </a:p>
          <a:p>
            <a:endParaRPr lang="el-GR" sz="800" dirty="0">
              <a:latin typeface="Arial" panose="020B0604020202020204" pitchFamily="34" charset="0"/>
              <a:cs typeface="Arial" panose="020B0604020202020204" pitchFamily="34" charset="0"/>
            </a:endParaRPr>
          </a:p>
        </p:txBody>
      </p:sp>
      <p:sp>
        <p:nvSpPr>
          <p:cNvPr id="13" name="Content Placeholder 13">
            <a:extLst>
              <a:ext uri="{FF2B5EF4-FFF2-40B4-BE49-F238E27FC236}">
                <a16:creationId xmlns:a16="http://schemas.microsoft.com/office/drawing/2014/main" id="{36B30EB3-B052-442A-9395-FB67399CE0AE}"/>
              </a:ext>
            </a:extLst>
          </p:cNvPr>
          <p:cNvSpPr txBox="1">
            <a:spLocks/>
          </p:cNvSpPr>
          <p:nvPr/>
        </p:nvSpPr>
        <p:spPr>
          <a:xfrm>
            <a:off x="454016" y="2469962"/>
            <a:ext cx="6275258" cy="1356314"/>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lgn="just">
              <a:buFont typeface="Arial" pitchFamily="34" charset="0"/>
              <a:buNone/>
            </a:pPr>
            <a:r>
              <a:rPr lang="en-US" dirty="0">
                <a:solidFill>
                  <a:schemeClr val="bg1">
                    <a:lumMod val="65000"/>
                    <a:lumOff val="35000"/>
                  </a:schemeClr>
                </a:solidFill>
                <a:latin typeface="Arial" panose="020B0604020202020204" pitchFamily="34" charset="0"/>
                <a:cs typeface="Arial" panose="020B0604020202020204" pitchFamily="34" charset="0"/>
              </a:rPr>
              <a:t>The phenomenon in which two waves, that travel on the same medium, meet (inside this medium). </a:t>
            </a:r>
          </a:p>
        </p:txBody>
      </p:sp>
    </p:spTree>
    <p:extLst>
      <p:ext uri="{BB962C8B-B14F-4D97-AF65-F5344CB8AC3E}">
        <p14:creationId xmlns:p14="http://schemas.microsoft.com/office/powerpoint/2010/main" val="4189678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658" y="1876982"/>
            <a:ext cx="9336804" cy="3112268"/>
          </a:xfrm>
          <a:prstGeom prst="rect">
            <a:avLst/>
          </a:prstGeom>
        </p:spPr>
      </p:pic>
      <p:sp>
        <p:nvSpPr>
          <p:cNvPr id="5" name="TextBox 4">
            <a:extLst>
              <a:ext uri="{FF2B5EF4-FFF2-40B4-BE49-F238E27FC236}">
                <a16:creationId xmlns:a16="http://schemas.microsoft.com/office/drawing/2014/main" id="{7DA30DCB-367B-4738-9EE2-035A370BB37D}"/>
              </a:ext>
            </a:extLst>
          </p:cNvPr>
          <p:cNvSpPr txBox="1"/>
          <p:nvPr/>
        </p:nvSpPr>
        <p:spPr>
          <a:xfrm>
            <a:off x="8602890" y="6030743"/>
            <a:ext cx="2388960" cy="275179"/>
          </a:xfrm>
          <a:prstGeom prst="rect">
            <a:avLst/>
          </a:prstGeom>
          <a:noFill/>
          <a:ln>
            <a:noFill/>
          </a:ln>
        </p:spPr>
        <p:txBody>
          <a:bodyPr wrap="square" rtlCol="0" anchor="ctr" anchorCtr="1">
            <a:spAutoFit/>
          </a:bodyPr>
          <a:lstStyle/>
          <a:p>
            <a:r>
              <a:rPr lang="en-US" sz="1200" dirty="0">
                <a:solidFill>
                  <a:schemeClr val="tx1">
                    <a:lumMod val="50000"/>
                  </a:schemeClr>
                </a:solidFill>
              </a:rPr>
              <a:t>https://snl.no/interferens</a:t>
            </a:r>
            <a:endParaRPr lang="el-GR" sz="1200" dirty="0">
              <a:solidFill>
                <a:schemeClr val="tx1">
                  <a:lumMod val="50000"/>
                </a:schemeClr>
              </a:solidFill>
            </a:endParaRPr>
          </a:p>
        </p:txBody>
      </p:sp>
      <p:sp>
        <p:nvSpPr>
          <p:cNvPr id="7" name="Ορθογώνιο 6">
            <a:extLst>
              <a:ext uri="{FF2B5EF4-FFF2-40B4-BE49-F238E27FC236}">
                <a16:creationId xmlns:a16="http://schemas.microsoft.com/office/drawing/2014/main" id="{B6946C23-659B-4906-998B-D71B850DB156}"/>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Ορθογώνιο 7">
            <a:extLst>
              <a:ext uri="{FF2B5EF4-FFF2-40B4-BE49-F238E27FC236}">
                <a16:creationId xmlns:a16="http://schemas.microsoft.com/office/drawing/2014/main" id="{35CC5B41-CC77-4BAC-8FA1-97A6B954DDC5}"/>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1" name="Title 1">
            <a:extLst>
              <a:ext uri="{FF2B5EF4-FFF2-40B4-BE49-F238E27FC236}">
                <a16:creationId xmlns:a16="http://schemas.microsoft.com/office/drawing/2014/main" id="{C54E87C6-047C-40BF-9149-414FD4D88462}"/>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82500" lnSpcReduction="1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(Interference)</a:t>
            </a:r>
            <a:endParaRPr lang="el-GR" dirty="0">
              <a:solidFill>
                <a:schemeClr val="accent5">
                  <a:lumMod val="50000"/>
                </a:schemeClr>
              </a:solidFill>
              <a:latin typeface="Arial Black" panose="020B0A04020102020204" pitchFamily="34" charset="0"/>
            </a:endParaRPr>
          </a:p>
        </p:txBody>
      </p:sp>
      <p:sp>
        <p:nvSpPr>
          <p:cNvPr id="14" name="Content Placeholder 13">
            <a:extLst>
              <a:ext uri="{FF2B5EF4-FFF2-40B4-BE49-F238E27FC236}">
                <a16:creationId xmlns:a16="http://schemas.microsoft.com/office/drawing/2014/main" id="{FF95756C-A002-475D-8B6C-AA8677AED5BA}"/>
              </a:ext>
            </a:extLst>
          </p:cNvPr>
          <p:cNvSpPr txBox="1">
            <a:spLocks/>
          </p:cNvSpPr>
          <p:nvPr/>
        </p:nvSpPr>
        <p:spPr>
          <a:xfrm>
            <a:off x="1235251" y="5201127"/>
            <a:ext cx="4624011" cy="1066508"/>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lgn="just">
              <a:buFont typeface="Arial" pitchFamily="34" charset="0"/>
              <a:buNone/>
            </a:pPr>
            <a:r>
              <a:rPr lang="en-US" sz="1600" u="sng" dirty="0">
                <a:solidFill>
                  <a:schemeClr val="bg1">
                    <a:lumMod val="65000"/>
                    <a:lumOff val="35000"/>
                  </a:schemeClr>
                </a:solidFill>
                <a:latin typeface="Arial" panose="020B0604020202020204" pitchFamily="34" charset="0"/>
                <a:cs typeface="Arial" panose="020B0604020202020204" pitchFamily="34" charset="0"/>
              </a:rPr>
              <a:t>Constructive interference</a:t>
            </a:r>
            <a:r>
              <a:rPr lang="en-US" sz="1600" dirty="0">
                <a:solidFill>
                  <a:schemeClr val="bg1">
                    <a:lumMod val="65000"/>
                    <a:lumOff val="35000"/>
                  </a:schemeClr>
                </a:solidFill>
                <a:latin typeface="Arial" panose="020B0604020202020204" pitchFamily="34" charset="0"/>
                <a:cs typeface="Arial" panose="020B0604020202020204" pitchFamily="34" charset="0"/>
              </a:rPr>
              <a:t>:</a:t>
            </a:r>
          </a:p>
          <a:p>
            <a:pPr marL="0" indent="0" algn="just">
              <a:buFont typeface="Arial" pitchFamily="34" charset="0"/>
              <a:buNone/>
            </a:pPr>
            <a:r>
              <a:rPr lang="en-US" sz="1600" dirty="0">
                <a:solidFill>
                  <a:schemeClr val="bg1">
                    <a:lumMod val="65000"/>
                    <a:lumOff val="35000"/>
                  </a:schemeClr>
                </a:solidFill>
                <a:latin typeface="Arial" panose="020B0604020202020204" pitchFamily="34" charset="0"/>
                <a:cs typeface="Arial" panose="020B0604020202020204" pitchFamily="34" charset="0"/>
              </a:rPr>
              <a:t>Two waves of same phase are aggregated</a:t>
            </a:r>
          </a:p>
        </p:txBody>
      </p:sp>
      <p:sp>
        <p:nvSpPr>
          <p:cNvPr id="16" name="Content Placeholder 13">
            <a:extLst>
              <a:ext uri="{FF2B5EF4-FFF2-40B4-BE49-F238E27FC236}">
                <a16:creationId xmlns:a16="http://schemas.microsoft.com/office/drawing/2014/main" id="{397E1606-82DF-4518-AFA5-60D2B90A20BC}"/>
              </a:ext>
            </a:extLst>
          </p:cNvPr>
          <p:cNvSpPr txBox="1">
            <a:spLocks/>
          </p:cNvSpPr>
          <p:nvPr/>
        </p:nvSpPr>
        <p:spPr>
          <a:xfrm>
            <a:off x="6225982" y="5201127"/>
            <a:ext cx="4986515" cy="1066508"/>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lgn="just">
              <a:buFont typeface="Arial" pitchFamily="34" charset="0"/>
              <a:buNone/>
            </a:pPr>
            <a:r>
              <a:rPr lang="en-US" sz="1600" u="sng" dirty="0">
                <a:solidFill>
                  <a:schemeClr val="bg1">
                    <a:lumMod val="65000"/>
                    <a:lumOff val="35000"/>
                  </a:schemeClr>
                </a:solidFill>
                <a:latin typeface="Arial" panose="020B0604020202020204" pitchFamily="34" charset="0"/>
                <a:cs typeface="Arial" panose="020B0604020202020204" pitchFamily="34" charset="0"/>
              </a:rPr>
              <a:t>Destructive interference</a:t>
            </a:r>
            <a:r>
              <a:rPr lang="en-US" sz="1600" dirty="0">
                <a:solidFill>
                  <a:schemeClr val="bg1">
                    <a:lumMod val="65000"/>
                    <a:lumOff val="35000"/>
                  </a:schemeClr>
                </a:solidFill>
                <a:latin typeface="Arial" panose="020B0604020202020204" pitchFamily="34" charset="0"/>
                <a:cs typeface="Arial" panose="020B0604020202020204" pitchFamily="34" charset="0"/>
              </a:rPr>
              <a:t>:</a:t>
            </a:r>
          </a:p>
          <a:p>
            <a:pPr marL="0" indent="0" algn="just">
              <a:buFont typeface="Arial" pitchFamily="34" charset="0"/>
              <a:buNone/>
            </a:pPr>
            <a:r>
              <a:rPr lang="en-US" sz="1600" dirty="0">
                <a:solidFill>
                  <a:schemeClr val="bg1">
                    <a:lumMod val="65000"/>
                    <a:lumOff val="35000"/>
                  </a:schemeClr>
                </a:solidFill>
                <a:latin typeface="Arial" panose="020B0604020202020204" pitchFamily="34" charset="0"/>
                <a:cs typeface="Arial" panose="020B0604020202020204" pitchFamily="34" charset="0"/>
              </a:rPr>
              <a:t>Two waves of opposite phase are aggregated</a:t>
            </a:r>
          </a:p>
        </p:txBody>
      </p:sp>
      <p:sp>
        <p:nvSpPr>
          <p:cNvPr id="2" name="TextBox 1">
            <a:extLst>
              <a:ext uri="{FF2B5EF4-FFF2-40B4-BE49-F238E27FC236}">
                <a16:creationId xmlns:a16="http://schemas.microsoft.com/office/drawing/2014/main" id="{679FE37C-B602-4C9B-A877-88282AEA64A8}"/>
              </a:ext>
            </a:extLst>
          </p:cNvPr>
          <p:cNvSpPr txBox="1"/>
          <p:nvPr/>
        </p:nvSpPr>
        <p:spPr>
          <a:xfrm>
            <a:off x="-457200" y="6552833"/>
            <a:ext cx="9174480" cy="246221"/>
          </a:xfrm>
          <a:prstGeom prst="rect">
            <a:avLst/>
          </a:prstGeom>
          <a:noFill/>
          <a:ln>
            <a:noFill/>
          </a:ln>
        </p:spPr>
        <p:txBody>
          <a:bodyPr wrap="square" rtlCol="0" anchor="ctr" anchorCtr="1">
            <a:spAutoFit/>
          </a:bodyPr>
          <a:lstStyle/>
          <a:p>
            <a:r>
              <a:rPr lang="en-US" sz="1000" b="1" dirty="0">
                <a:solidFill>
                  <a:schemeClr val="accent5">
                    <a:lumMod val="50000"/>
                  </a:schemeClr>
                </a:solidFill>
                <a:latin typeface="Arial" panose="020B0604020202020204" pitchFamily="34" charset="0"/>
                <a:cs typeface="Arial" panose="020B0604020202020204" pitchFamily="34" charset="0"/>
              </a:rPr>
              <a:t>* </a:t>
            </a:r>
            <a:r>
              <a:rPr lang="en-US" sz="1000" b="1" dirty="0">
                <a:solidFill>
                  <a:schemeClr val="accent5">
                    <a:lumMod val="50000"/>
                  </a:schemeClr>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https://holomakers.eu/interactive-animations/</a:t>
            </a:r>
            <a:r>
              <a:rPr lang="en-US" sz="1000" b="1" dirty="0">
                <a:solidFill>
                  <a:schemeClr val="accent5">
                    <a:lumMod val="50000"/>
                  </a:schemeClr>
                </a:solidFill>
                <a:latin typeface="Arial" panose="020B0604020202020204" pitchFamily="34" charset="0"/>
                <a:cs typeface="Arial" panose="020B0604020202020204" pitchFamily="34" charset="0"/>
              </a:rPr>
              <a:t> : Interact with the second animation to test how two waves can be aggregated </a:t>
            </a:r>
            <a:endParaRPr lang="el-GR" sz="1000" b="1" dirty="0">
              <a:solidFill>
                <a:schemeClr val="accent5">
                  <a:lumMod val="50000"/>
                </a:schemeClr>
              </a:solidFill>
              <a:latin typeface="Arial" panose="020B0604020202020204" pitchFamily="34" charset="0"/>
              <a:cs typeface="Arial" panose="020B0604020202020204" pitchFamily="34" charset="0"/>
            </a:endParaRPr>
          </a:p>
        </p:txBody>
      </p:sp>
      <p:sp>
        <p:nvSpPr>
          <p:cNvPr id="10" name="Ορθογώνιο 9">
            <a:extLst>
              <a:ext uri="{FF2B5EF4-FFF2-40B4-BE49-F238E27FC236}">
                <a16:creationId xmlns:a16="http://schemas.microsoft.com/office/drawing/2014/main" id="{1F223954-D0C2-4EFE-A4DC-BA58F55E1659}"/>
              </a:ext>
            </a:extLst>
          </p:cNvPr>
          <p:cNvSpPr/>
          <p:nvPr/>
        </p:nvSpPr>
        <p:spPr>
          <a:xfrm>
            <a:off x="-373961" y="6406518"/>
            <a:ext cx="12565961" cy="45719"/>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768734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8235" y="2017359"/>
            <a:ext cx="6820381" cy="4010307"/>
          </a:xfrm>
          <a:prstGeom prst="rect">
            <a:avLst/>
          </a:prstGeom>
        </p:spPr>
      </p:pic>
      <p:sp>
        <p:nvSpPr>
          <p:cNvPr id="6" name="Ορθογώνιο 5">
            <a:extLst>
              <a:ext uri="{FF2B5EF4-FFF2-40B4-BE49-F238E27FC236}">
                <a16:creationId xmlns:a16="http://schemas.microsoft.com/office/drawing/2014/main" id="{0B359980-284A-45E6-958C-ADDAE1AEF29D}"/>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7" name="Ορθογώνιο 6">
            <a:extLst>
              <a:ext uri="{FF2B5EF4-FFF2-40B4-BE49-F238E27FC236}">
                <a16:creationId xmlns:a16="http://schemas.microsoft.com/office/drawing/2014/main" id="{A8A04E93-AF09-49E8-9DB7-D09307CDBAD5}"/>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0" name="Title 1">
            <a:extLst>
              <a:ext uri="{FF2B5EF4-FFF2-40B4-BE49-F238E27FC236}">
                <a16:creationId xmlns:a16="http://schemas.microsoft.com/office/drawing/2014/main" id="{06EA1605-E7DF-4A6D-A141-C4FCFB183547}"/>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a:t>
            </a:r>
            <a:r>
              <a:rPr lang="en-US" dirty="0">
                <a:solidFill>
                  <a:srgbClr val="FF0000"/>
                </a:solidFill>
                <a:latin typeface="Arial Black" panose="020B0A04020102020204" pitchFamily="34" charset="0"/>
              </a:rPr>
              <a:t> </a:t>
            </a:r>
            <a:r>
              <a:rPr lang="en-US" dirty="0">
                <a:solidFill>
                  <a:schemeClr val="accent5">
                    <a:lumMod val="50000"/>
                  </a:schemeClr>
                </a:solidFill>
                <a:latin typeface="Arial Black" panose="020B0A04020102020204" pitchFamily="34" charset="0"/>
              </a:rPr>
              <a:t>WAVES (Diffraction)</a:t>
            </a:r>
            <a:endParaRPr lang="el-GR" dirty="0">
              <a:solidFill>
                <a:schemeClr val="accent5">
                  <a:lumMod val="50000"/>
                </a:schemeClr>
              </a:solidFill>
              <a:latin typeface="Arial Black" panose="020B0A04020102020204" pitchFamily="34" charset="0"/>
            </a:endParaRPr>
          </a:p>
        </p:txBody>
      </p:sp>
      <p:sp>
        <p:nvSpPr>
          <p:cNvPr id="13" name="Content Placeholder 13">
            <a:extLst>
              <a:ext uri="{FF2B5EF4-FFF2-40B4-BE49-F238E27FC236}">
                <a16:creationId xmlns:a16="http://schemas.microsoft.com/office/drawing/2014/main" id="{02349B91-0151-49AE-ABD9-AA0BBD48210D}"/>
              </a:ext>
            </a:extLst>
          </p:cNvPr>
          <p:cNvSpPr txBox="1">
            <a:spLocks/>
          </p:cNvSpPr>
          <p:nvPr/>
        </p:nvSpPr>
        <p:spPr>
          <a:xfrm>
            <a:off x="490821" y="2787430"/>
            <a:ext cx="4318009" cy="2311589"/>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buNone/>
            </a:pPr>
            <a:r>
              <a:rPr lang="en-US" dirty="0">
                <a:solidFill>
                  <a:schemeClr val="bg1">
                    <a:lumMod val="65000"/>
                    <a:lumOff val="35000"/>
                  </a:schemeClr>
                </a:solidFill>
                <a:latin typeface="Arial" panose="020B0604020202020204" pitchFamily="34" charset="0"/>
                <a:cs typeface="Arial" panose="020B0604020202020204" pitchFamily="34" charset="0"/>
              </a:rPr>
              <a:t>The phenomenon in which waves change direction when they pass through an opening or around a barrier in their path, and a formation of bright and dark fringes happens</a:t>
            </a:r>
          </a:p>
        </p:txBody>
      </p:sp>
      <p:sp>
        <p:nvSpPr>
          <p:cNvPr id="2" name="TextBox 1">
            <a:extLst>
              <a:ext uri="{FF2B5EF4-FFF2-40B4-BE49-F238E27FC236}">
                <a16:creationId xmlns:a16="http://schemas.microsoft.com/office/drawing/2014/main" id="{01B1059D-8ADC-42F9-B783-8DBB628D5F48}"/>
              </a:ext>
            </a:extLst>
          </p:cNvPr>
          <p:cNvSpPr txBox="1"/>
          <p:nvPr/>
        </p:nvSpPr>
        <p:spPr>
          <a:xfrm>
            <a:off x="7084381" y="6384221"/>
            <a:ext cx="4998128" cy="246221"/>
          </a:xfrm>
          <a:prstGeom prst="rect">
            <a:avLst/>
          </a:prstGeom>
          <a:noFill/>
          <a:ln>
            <a:noFill/>
          </a:ln>
        </p:spPr>
        <p:txBody>
          <a:bodyPr wrap="square" rtlCol="0" anchor="ctr" anchorCtr="1">
            <a:spAutoFit/>
          </a:bodyPr>
          <a:lstStyle/>
          <a:p>
            <a:r>
              <a:rPr lang="en-US" sz="1000" dirty="0">
                <a:solidFill>
                  <a:schemeClr val="tx1">
                    <a:lumMod val="65000"/>
                  </a:schemeClr>
                </a:solidFill>
                <a:latin typeface="Arial" panose="020B0604020202020204" pitchFamily="34" charset="0"/>
                <a:cs typeface="Arial" panose="020B0604020202020204" pitchFamily="34" charset="0"/>
              </a:rPr>
              <a:t>https://www.timetoast.com/timelines/864e72f6-3355-45b4-84f3-d928c9601216</a:t>
            </a:r>
            <a:endParaRPr lang="el-GR" sz="1000" dirty="0">
              <a:solidFill>
                <a:schemeClr val="tx1">
                  <a:lumMod val="6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6891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62" y="3447747"/>
            <a:ext cx="2205915" cy="2215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30704" y="2136231"/>
            <a:ext cx="2603301" cy="923330"/>
          </a:xfrm>
          <a:prstGeom prst="rect">
            <a:avLst/>
          </a:prstGeom>
          <a:noFill/>
        </p:spPr>
        <p:txBody>
          <a:bodyPr wrap="square" rtlCol="0">
            <a:spAutoFit/>
          </a:bodyPr>
          <a:lstStyle/>
          <a:p>
            <a:r>
              <a:rPr lang="en-US" dirty="0">
                <a:solidFill>
                  <a:schemeClr val="bg1">
                    <a:lumMod val="65000"/>
                    <a:lumOff val="35000"/>
                  </a:schemeClr>
                </a:solidFill>
                <a:latin typeface="Arial" panose="020B0604020202020204" pitchFamily="34" charset="0"/>
                <a:cs typeface="Arial" panose="020B0604020202020204" pitchFamily="34" charset="0"/>
              </a:rPr>
              <a:t>Intensity pattern formed by diffraction from a square slit</a:t>
            </a:r>
            <a:endParaRPr lang="el-GR" sz="2000" dirty="0">
              <a:solidFill>
                <a:schemeClr val="bg1">
                  <a:lumMod val="65000"/>
                  <a:lumOff val="35000"/>
                </a:schemeClr>
              </a:solidFill>
              <a:latin typeface="Arial" panose="020B0604020202020204" pitchFamily="34" charset="0"/>
              <a:cs typeface="Arial" panose="020B0604020202020204"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1846" y="3447747"/>
            <a:ext cx="4924318" cy="2215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611846" y="2159577"/>
            <a:ext cx="3778801" cy="369332"/>
          </a:xfrm>
          <a:prstGeom prst="rect">
            <a:avLst/>
          </a:prstGeom>
          <a:noFill/>
        </p:spPr>
        <p:txBody>
          <a:bodyPr wrap="square" rtlCol="0">
            <a:spAutoFit/>
          </a:bodyPr>
          <a:lstStyle/>
          <a:p>
            <a:r>
              <a:rPr lang="en-US" dirty="0">
                <a:solidFill>
                  <a:schemeClr val="bg1">
                    <a:lumMod val="65000"/>
                    <a:lumOff val="35000"/>
                  </a:schemeClr>
                </a:solidFill>
                <a:latin typeface="Arial" panose="020B0604020202020204" pitchFamily="34" charset="0"/>
                <a:cs typeface="Arial" panose="020B0604020202020204" pitchFamily="34" charset="0"/>
              </a:rPr>
              <a:t>Diffraction from two parallel slits.</a:t>
            </a:r>
            <a:endParaRPr lang="el-GR" dirty="0">
              <a:solidFill>
                <a:schemeClr val="bg1">
                  <a:lumMod val="65000"/>
                  <a:lumOff val="35000"/>
                </a:schemeClr>
              </a:solidFill>
              <a:latin typeface="Arial" panose="020B0604020202020204" pitchFamily="34" charset="0"/>
              <a:cs typeface="Arial" panose="020B0604020202020204" pitchFamily="34" charset="0"/>
            </a:endParaRPr>
          </a:p>
        </p:txBody>
      </p: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6145" y="3447747"/>
            <a:ext cx="2797594" cy="2215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9206145" y="2046446"/>
            <a:ext cx="2797594" cy="1200329"/>
          </a:xfrm>
          <a:prstGeom prst="rect">
            <a:avLst/>
          </a:prstGeom>
          <a:noFill/>
        </p:spPr>
        <p:txBody>
          <a:bodyPr wrap="square" rtlCol="0">
            <a:spAutoFit/>
          </a:bodyPr>
          <a:lstStyle/>
          <a:p>
            <a:r>
              <a:rPr lang="en-US" dirty="0">
                <a:solidFill>
                  <a:schemeClr val="bg1">
                    <a:lumMod val="65000"/>
                    <a:lumOff val="35000"/>
                  </a:schemeClr>
                </a:solidFill>
                <a:latin typeface="Arial" panose="020B0604020202020204" pitchFamily="34" charset="0"/>
                <a:cs typeface="Arial" panose="020B0604020202020204" pitchFamily="34" charset="0"/>
              </a:rPr>
              <a:t>Diffraction pattern from a slit of width four wavelengths with an incident plane wave. </a:t>
            </a:r>
            <a:endParaRPr lang="el-GR" sz="2000" dirty="0">
              <a:solidFill>
                <a:schemeClr val="bg1">
                  <a:lumMod val="65000"/>
                  <a:lumOff val="3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3BCC4ED7-6CB5-49EE-B716-A577D650BE5A}"/>
              </a:ext>
            </a:extLst>
          </p:cNvPr>
          <p:cNvSpPr txBox="1"/>
          <p:nvPr/>
        </p:nvSpPr>
        <p:spPr>
          <a:xfrm>
            <a:off x="3891064" y="6242875"/>
            <a:ext cx="4270160" cy="415498"/>
          </a:xfrm>
          <a:prstGeom prst="rect">
            <a:avLst/>
          </a:prstGeom>
          <a:noFill/>
          <a:ln>
            <a:noFill/>
          </a:ln>
        </p:spPr>
        <p:txBody>
          <a:bodyPr wrap="square" rtlCol="0" anchor="ctr" anchorCtr="1">
            <a:spAutoFit/>
          </a:bodyPr>
          <a:lstStyle/>
          <a:p>
            <a:r>
              <a:rPr lang="en-US" sz="1050" dirty="0">
                <a:solidFill>
                  <a:schemeClr val="tx1">
                    <a:lumMod val="50000"/>
                  </a:schemeClr>
                </a:solidFill>
              </a:rPr>
              <a:t>https://en.wikipedia.org/wiki/Diffraction#/media/File:Diffraction2vs5.jpg</a:t>
            </a:r>
            <a:endParaRPr lang="el-GR" sz="1050" dirty="0">
              <a:solidFill>
                <a:schemeClr val="tx1">
                  <a:lumMod val="50000"/>
                </a:schemeClr>
              </a:solidFill>
            </a:endParaRPr>
          </a:p>
        </p:txBody>
      </p:sp>
      <p:sp>
        <p:nvSpPr>
          <p:cNvPr id="5" name="TextBox 4">
            <a:extLst>
              <a:ext uri="{FF2B5EF4-FFF2-40B4-BE49-F238E27FC236}">
                <a16:creationId xmlns:a16="http://schemas.microsoft.com/office/drawing/2014/main" id="{E558EAA2-81A1-4D88-BDD0-97C3A07E527E}"/>
              </a:ext>
            </a:extLst>
          </p:cNvPr>
          <p:cNvSpPr txBox="1"/>
          <p:nvPr/>
        </p:nvSpPr>
        <p:spPr>
          <a:xfrm>
            <a:off x="9099002" y="6242875"/>
            <a:ext cx="2728856" cy="369332"/>
          </a:xfrm>
          <a:prstGeom prst="rect">
            <a:avLst/>
          </a:prstGeom>
          <a:noFill/>
          <a:ln>
            <a:noFill/>
          </a:ln>
        </p:spPr>
        <p:txBody>
          <a:bodyPr wrap="square" rtlCol="0" anchor="ctr" anchorCtr="1">
            <a:spAutoFit/>
          </a:bodyPr>
          <a:lstStyle/>
          <a:p>
            <a:r>
              <a:rPr lang="en-US" sz="900" dirty="0">
                <a:solidFill>
                  <a:schemeClr val="tx1">
                    <a:lumMod val="50000"/>
                  </a:schemeClr>
                </a:solidFill>
              </a:rPr>
              <a:t>https://en.wikipedia.org/wiki/Diffraction#/media/File:Wave_Diffraction_4Lambda_Slit.png</a:t>
            </a:r>
            <a:endParaRPr lang="el-GR" sz="900" dirty="0">
              <a:solidFill>
                <a:schemeClr val="tx1">
                  <a:lumMod val="50000"/>
                </a:schemeClr>
              </a:solidFill>
            </a:endParaRPr>
          </a:p>
        </p:txBody>
      </p:sp>
      <p:sp>
        <p:nvSpPr>
          <p:cNvPr id="6" name="TextBox 5">
            <a:extLst>
              <a:ext uri="{FF2B5EF4-FFF2-40B4-BE49-F238E27FC236}">
                <a16:creationId xmlns:a16="http://schemas.microsoft.com/office/drawing/2014/main" id="{4E88F025-273E-4A26-A254-C446B127EBE1}"/>
              </a:ext>
            </a:extLst>
          </p:cNvPr>
          <p:cNvSpPr txBox="1"/>
          <p:nvPr/>
        </p:nvSpPr>
        <p:spPr>
          <a:xfrm>
            <a:off x="911423" y="6242875"/>
            <a:ext cx="2041864" cy="430887"/>
          </a:xfrm>
          <a:prstGeom prst="rect">
            <a:avLst/>
          </a:prstGeom>
          <a:noFill/>
          <a:ln>
            <a:noFill/>
          </a:ln>
        </p:spPr>
        <p:txBody>
          <a:bodyPr wrap="square" rtlCol="0" anchor="ctr" anchorCtr="1">
            <a:spAutoFit/>
          </a:bodyPr>
          <a:lstStyle/>
          <a:p>
            <a:r>
              <a:rPr lang="en-US" sz="1100" dirty="0">
                <a:solidFill>
                  <a:schemeClr val="tx1">
                    <a:lumMod val="50000"/>
                  </a:schemeClr>
                </a:solidFill>
              </a:rPr>
              <a:t>http://psychology.wikia.com/wiki/Diffraction</a:t>
            </a:r>
            <a:endParaRPr lang="el-GR" sz="1100" dirty="0">
              <a:solidFill>
                <a:schemeClr val="tx1">
                  <a:lumMod val="50000"/>
                </a:schemeClr>
              </a:solidFill>
            </a:endParaRPr>
          </a:p>
        </p:txBody>
      </p:sp>
      <p:sp>
        <p:nvSpPr>
          <p:cNvPr id="14" name="Ορθογώνιο 13">
            <a:extLst>
              <a:ext uri="{FF2B5EF4-FFF2-40B4-BE49-F238E27FC236}">
                <a16:creationId xmlns:a16="http://schemas.microsoft.com/office/drawing/2014/main" id="{096B60FC-173A-4EDC-BF9A-7F59ED53A02C}"/>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5" name="Ορθογώνιο 14">
            <a:extLst>
              <a:ext uri="{FF2B5EF4-FFF2-40B4-BE49-F238E27FC236}">
                <a16:creationId xmlns:a16="http://schemas.microsoft.com/office/drawing/2014/main" id="{75A404B8-E5FD-47A5-9EE4-60EB296D441E}"/>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7" name="Title 1">
            <a:extLst>
              <a:ext uri="{FF2B5EF4-FFF2-40B4-BE49-F238E27FC236}">
                <a16:creationId xmlns:a16="http://schemas.microsoft.com/office/drawing/2014/main" id="{1FFD3EFD-2604-4CA2-9135-7412AAAA58F8}"/>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(Diffraction)</a:t>
            </a:r>
            <a:endParaRPr lang="el-GR" dirty="0">
              <a:solidFill>
                <a:schemeClr val="accent5">
                  <a:lumMod val="50000"/>
                </a:schemeClr>
              </a:solidFill>
              <a:latin typeface="Arial Black" panose="020B0A04020102020204" pitchFamily="34" charset="0"/>
            </a:endParaRPr>
          </a:p>
        </p:txBody>
      </p:sp>
    </p:spTree>
    <p:extLst>
      <p:ext uri="{BB962C8B-B14F-4D97-AF65-F5344CB8AC3E}">
        <p14:creationId xmlns:p14="http://schemas.microsoft.com/office/powerpoint/2010/main" val="2351357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530" y="3175768"/>
            <a:ext cx="5049440" cy="1837750"/>
          </a:xfrm>
        </p:spPr>
        <p:txBody>
          <a:bodyPr/>
          <a:lstStyle/>
          <a:p>
            <a:pPr marL="0" indent="0">
              <a:buNone/>
            </a:pPr>
            <a:r>
              <a:rPr lang="en-US" sz="2600" dirty="0">
                <a:solidFill>
                  <a:schemeClr val="bg1">
                    <a:lumMod val="65000"/>
                    <a:lumOff val="35000"/>
                  </a:schemeClr>
                </a:solidFill>
                <a:latin typeface="Arial" panose="020B0604020202020204" pitchFamily="34" charset="0"/>
                <a:cs typeface="Arial" panose="020B0604020202020204" pitchFamily="34" charset="0"/>
              </a:rPr>
              <a:t>Interference pattern created by a simple beam divided in two coherent light waves (Young’s experiment).</a:t>
            </a:r>
            <a:endParaRPr lang="el-GR" sz="2600" dirty="0">
              <a:solidFill>
                <a:schemeClr val="bg1">
                  <a:lumMod val="65000"/>
                  <a:lumOff val="35000"/>
                </a:schemeClr>
              </a:solidFill>
              <a:latin typeface="Arial" panose="020B0604020202020204" pitchFamily="34" charset="0"/>
              <a:cs typeface="Arial" panose="020B0604020202020204" pitchFamily="34" charset="0"/>
            </a:endParaRPr>
          </a:p>
          <a:p>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1" y="2399931"/>
            <a:ext cx="4420009" cy="3370045"/>
          </a:xfrm>
          <a:prstGeom prst="rect">
            <a:avLst/>
          </a:prstGeom>
        </p:spPr>
      </p:pic>
      <p:sp>
        <p:nvSpPr>
          <p:cNvPr id="5" name="TextBox 4">
            <a:extLst>
              <a:ext uri="{FF2B5EF4-FFF2-40B4-BE49-F238E27FC236}">
                <a16:creationId xmlns:a16="http://schemas.microsoft.com/office/drawing/2014/main" id="{390EA573-EC16-4CB1-B8F2-44BD329C91D3}"/>
              </a:ext>
            </a:extLst>
          </p:cNvPr>
          <p:cNvSpPr txBox="1"/>
          <p:nvPr/>
        </p:nvSpPr>
        <p:spPr>
          <a:xfrm>
            <a:off x="6797040" y="5885063"/>
            <a:ext cx="5157058" cy="415498"/>
          </a:xfrm>
          <a:prstGeom prst="rect">
            <a:avLst/>
          </a:prstGeom>
          <a:noFill/>
          <a:ln>
            <a:noFill/>
          </a:ln>
        </p:spPr>
        <p:txBody>
          <a:bodyPr wrap="square" rtlCol="0" anchor="ctr" anchorCtr="1">
            <a:spAutoFit/>
          </a:bodyPr>
          <a:lstStyle/>
          <a:p>
            <a:r>
              <a:rPr lang="en-US" sz="1050" dirty="0">
                <a:solidFill>
                  <a:schemeClr val="tx1">
                    <a:lumMod val="50000"/>
                  </a:schemeClr>
                </a:solidFill>
              </a:rPr>
              <a:t>https://physics.stackexchange.com/questions/187685/why-light-comes-out-in-spherical-form-after-passing-through-a-slit-diffraction/187695</a:t>
            </a:r>
            <a:endParaRPr lang="el-GR" sz="1050" dirty="0">
              <a:solidFill>
                <a:schemeClr val="tx1">
                  <a:lumMod val="50000"/>
                </a:schemeClr>
              </a:solidFill>
            </a:endParaRPr>
          </a:p>
        </p:txBody>
      </p:sp>
      <p:sp>
        <p:nvSpPr>
          <p:cNvPr id="9" name="Ορθογώνιο 8">
            <a:extLst>
              <a:ext uri="{FF2B5EF4-FFF2-40B4-BE49-F238E27FC236}">
                <a16:creationId xmlns:a16="http://schemas.microsoft.com/office/drawing/2014/main" id="{894EA1A1-CB23-40E4-81E6-EA0C39EAE1F0}"/>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0" name="Ορθογώνιο 9">
            <a:extLst>
              <a:ext uri="{FF2B5EF4-FFF2-40B4-BE49-F238E27FC236}">
                <a16:creationId xmlns:a16="http://schemas.microsoft.com/office/drawing/2014/main" id="{B1C1FBE2-EBB6-4DD8-9C2A-EA44BF63D690}"/>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3" name="Title 1">
            <a:extLst>
              <a:ext uri="{FF2B5EF4-FFF2-40B4-BE49-F238E27FC236}">
                <a16:creationId xmlns:a16="http://schemas.microsoft.com/office/drawing/2014/main" id="{6F64C0D8-18A7-4FBF-A841-604A97F4CC50}"/>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82500" lnSpcReduction="1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(Interference)</a:t>
            </a:r>
            <a:endParaRPr lang="el-GR" dirty="0">
              <a:solidFill>
                <a:schemeClr val="accent5">
                  <a:lumMod val="50000"/>
                </a:schemeClr>
              </a:solidFill>
              <a:latin typeface="Arial Black" panose="020B0A04020102020204" pitchFamily="34" charset="0"/>
            </a:endParaRPr>
          </a:p>
        </p:txBody>
      </p:sp>
      <p:sp>
        <p:nvSpPr>
          <p:cNvPr id="14" name="TextBox 13">
            <a:extLst>
              <a:ext uri="{FF2B5EF4-FFF2-40B4-BE49-F238E27FC236}">
                <a16:creationId xmlns:a16="http://schemas.microsoft.com/office/drawing/2014/main" id="{59029FA5-3206-45C1-8F82-3DF482E94AA1}"/>
              </a:ext>
            </a:extLst>
          </p:cNvPr>
          <p:cNvSpPr txBox="1"/>
          <p:nvPr/>
        </p:nvSpPr>
        <p:spPr>
          <a:xfrm>
            <a:off x="201089" y="6571136"/>
            <a:ext cx="9174480" cy="246221"/>
          </a:xfrm>
          <a:prstGeom prst="rect">
            <a:avLst/>
          </a:prstGeom>
          <a:noFill/>
          <a:ln>
            <a:noFill/>
          </a:ln>
        </p:spPr>
        <p:txBody>
          <a:bodyPr wrap="square" rtlCol="0" anchor="ctr" anchorCtr="1">
            <a:spAutoFit/>
          </a:bodyPr>
          <a:lstStyle/>
          <a:p>
            <a:r>
              <a:rPr lang="en-US" sz="1000" b="1" dirty="0">
                <a:solidFill>
                  <a:schemeClr val="accent5">
                    <a:lumMod val="50000"/>
                  </a:schemeClr>
                </a:solidFill>
                <a:latin typeface="Arial" panose="020B0604020202020204" pitchFamily="34" charset="0"/>
                <a:cs typeface="Arial" panose="020B0604020202020204" pitchFamily="34" charset="0"/>
              </a:rPr>
              <a:t>* </a:t>
            </a:r>
            <a:r>
              <a:rPr lang="en-US" sz="1000" b="1" dirty="0">
                <a:solidFill>
                  <a:schemeClr val="accent5">
                    <a:lumMod val="50000"/>
                  </a:schemeClr>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https://holomakers.eu/interactive-animations/</a:t>
            </a:r>
            <a:r>
              <a:rPr lang="en-US" sz="1000" b="1" dirty="0">
                <a:solidFill>
                  <a:schemeClr val="accent5">
                    <a:lumMod val="50000"/>
                  </a:schemeClr>
                </a:solidFill>
                <a:latin typeface="Arial" panose="020B0604020202020204" pitchFamily="34" charset="0"/>
                <a:cs typeface="Arial" panose="020B0604020202020204" pitchFamily="34" charset="0"/>
              </a:rPr>
              <a:t> : Interact with the third animation to test how the interference changes when a simple beam is divided</a:t>
            </a:r>
            <a:endParaRPr lang="el-GR" sz="1000" b="1" dirty="0">
              <a:solidFill>
                <a:schemeClr val="accent5">
                  <a:lumMod val="50000"/>
                </a:schemeClr>
              </a:solidFill>
              <a:latin typeface="Arial" panose="020B0604020202020204" pitchFamily="34" charset="0"/>
              <a:cs typeface="Arial" panose="020B0604020202020204" pitchFamily="34" charset="0"/>
            </a:endParaRPr>
          </a:p>
        </p:txBody>
      </p:sp>
      <p:sp>
        <p:nvSpPr>
          <p:cNvPr id="15" name="Ορθογώνιο 14">
            <a:extLst>
              <a:ext uri="{FF2B5EF4-FFF2-40B4-BE49-F238E27FC236}">
                <a16:creationId xmlns:a16="http://schemas.microsoft.com/office/drawing/2014/main" id="{F287F6DC-FB18-445B-A5FE-B834D7D2C814}"/>
              </a:ext>
            </a:extLst>
          </p:cNvPr>
          <p:cNvSpPr/>
          <p:nvPr/>
        </p:nvSpPr>
        <p:spPr>
          <a:xfrm>
            <a:off x="-373961" y="6406518"/>
            <a:ext cx="12565961" cy="45719"/>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cxnSp>
        <p:nvCxnSpPr>
          <p:cNvPr id="17" name="Straight Arrow Connector 13">
            <a:extLst>
              <a:ext uri="{FF2B5EF4-FFF2-40B4-BE49-F238E27FC236}">
                <a16:creationId xmlns:a16="http://schemas.microsoft.com/office/drawing/2014/main" id="{E85199C3-CA45-42CC-AF4D-97C97E269037}"/>
              </a:ext>
            </a:extLst>
          </p:cNvPr>
          <p:cNvCxnSpPr>
            <a:cxnSpLocks/>
          </p:cNvCxnSpPr>
          <p:nvPr/>
        </p:nvCxnSpPr>
        <p:spPr>
          <a:xfrm>
            <a:off x="10991850" y="1855757"/>
            <a:ext cx="0" cy="544174"/>
          </a:xfrm>
          <a:prstGeom prst="straightConnector1">
            <a:avLst/>
          </a:prstGeom>
          <a:ln w="6032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EE01B1F-1AAB-4EC1-8CA2-5B5F5C2F341E}"/>
              </a:ext>
            </a:extLst>
          </p:cNvPr>
          <p:cNvSpPr txBox="1"/>
          <p:nvPr/>
        </p:nvSpPr>
        <p:spPr>
          <a:xfrm>
            <a:off x="9510800" y="1517203"/>
            <a:ext cx="2443298" cy="338554"/>
          </a:xfrm>
          <a:prstGeom prst="rect">
            <a:avLst/>
          </a:prstGeom>
          <a:noFill/>
          <a:ln>
            <a:noFill/>
          </a:ln>
        </p:spPr>
        <p:txBody>
          <a:bodyPr wrap="none" rtlCol="0" anchor="ctr" anchorCtr="1">
            <a:spAutoFit/>
          </a:bodyPr>
          <a:lstStyle/>
          <a:p>
            <a:r>
              <a:rPr lang="en-US" sz="1600" b="1" dirty="0">
                <a:solidFill>
                  <a:schemeClr val="accent5">
                    <a:lumMod val="50000"/>
                  </a:schemeClr>
                </a:solidFill>
                <a:latin typeface="Arial" panose="020B0604020202020204" pitchFamily="34" charset="0"/>
                <a:cs typeface="Arial" panose="020B0604020202020204" pitchFamily="34" charset="0"/>
              </a:rPr>
              <a:t>Dark and bright fringes</a:t>
            </a:r>
            <a:endParaRPr lang="el-GR" sz="1600" b="1" dirty="0">
              <a:solidFill>
                <a:schemeClr val="accent5">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08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20427" y="2340553"/>
            <a:ext cx="6335437" cy="3669678"/>
          </a:xfrm>
          <a:prstGeom prst="rect">
            <a:avLst/>
          </a:prstGeom>
        </p:spPr>
      </p:pic>
      <p:cxnSp>
        <p:nvCxnSpPr>
          <p:cNvPr id="14" name="Straight Arrow Connector 13"/>
          <p:cNvCxnSpPr>
            <a:cxnSpLocks/>
          </p:cNvCxnSpPr>
          <p:nvPr/>
        </p:nvCxnSpPr>
        <p:spPr>
          <a:xfrm flipH="1">
            <a:off x="8229600" y="2614225"/>
            <a:ext cx="1828800" cy="943528"/>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949668" y="1928277"/>
            <a:ext cx="1935145" cy="523220"/>
          </a:xfrm>
          <a:prstGeom prst="rect">
            <a:avLst/>
          </a:prstGeom>
          <a:noFill/>
          <a:ln>
            <a:noFill/>
          </a:ln>
        </p:spPr>
        <p:txBody>
          <a:bodyPr wrap="none" rtlCol="0" anchor="ctr" anchorCtr="1">
            <a:spAutoFit/>
          </a:bodyPr>
          <a:lstStyle/>
          <a:p>
            <a:r>
              <a:rPr lang="en-US" sz="2800" b="1" dirty="0">
                <a:solidFill>
                  <a:schemeClr val="accent5">
                    <a:lumMod val="50000"/>
                  </a:schemeClr>
                </a:solidFill>
              </a:rPr>
              <a:t>Scattering</a:t>
            </a:r>
            <a:endParaRPr lang="el-GR" sz="2800" b="1" dirty="0">
              <a:solidFill>
                <a:schemeClr val="accent5">
                  <a:lumMod val="50000"/>
                </a:schemeClr>
              </a:solidFill>
            </a:endParaRPr>
          </a:p>
        </p:txBody>
      </p:sp>
      <p:cxnSp>
        <p:nvCxnSpPr>
          <p:cNvPr id="17" name="Straight Arrow Connector 16"/>
          <p:cNvCxnSpPr>
            <a:cxnSpLocks/>
          </p:cNvCxnSpPr>
          <p:nvPr/>
        </p:nvCxnSpPr>
        <p:spPr>
          <a:xfrm flipH="1">
            <a:off x="8497531" y="3994951"/>
            <a:ext cx="1232395" cy="63455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593801" y="3423114"/>
            <a:ext cx="2300630" cy="523220"/>
          </a:xfrm>
          <a:prstGeom prst="rect">
            <a:avLst/>
          </a:prstGeom>
          <a:noFill/>
          <a:ln>
            <a:noFill/>
          </a:ln>
        </p:spPr>
        <p:txBody>
          <a:bodyPr wrap="none" rtlCol="0" anchor="ctr" anchorCtr="1">
            <a:spAutoFit/>
          </a:bodyPr>
          <a:lstStyle/>
          <a:p>
            <a:r>
              <a:rPr lang="en-US" sz="2800" b="1" dirty="0">
                <a:solidFill>
                  <a:schemeClr val="accent5">
                    <a:lumMod val="50000"/>
                  </a:schemeClr>
                </a:solidFill>
              </a:rPr>
              <a:t>Interference</a:t>
            </a:r>
            <a:endParaRPr lang="el-GR" sz="2800" b="1" dirty="0">
              <a:solidFill>
                <a:schemeClr val="accent5">
                  <a:lumMod val="50000"/>
                </a:schemeClr>
              </a:solidFill>
            </a:endParaRPr>
          </a:p>
        </p:txBody>
      </p:sp>
      <p:sp>
        <p:nvSpPr>
          <p:cNvPr id="5" name="TextBox 4">
            <a:extLst>
              <a:ext uri="{FF2B5EF4-FFF2-40B4-BE49-F238E27FC236}">
                <a16:creationId xmlns:a16="http://schemas.microsoft.com/office/drawing/2014/main" id="{7495B30D-129D-413F-AB7B-5B3904F2DEAC}"/>
              </a:ext>
            </a:extLst>
          </p:cNvPr>
          <p:cNvSpPr txBox="1"/>
          <p:nvPr/>
        </p:nvSpPr>
        <p:spPr>
          <a:xfrm>
            <a:off x="3737499" y="6539709"/>
            <a:ext cx="7652551" cy="261610"/>
          </a:xfrm>
          <a:prstGeom prst="rect">
            <a:avLst/>
          </a:prstGeom>
          <a:noFill/>
          <a:ln>
            <a:noFill/>
          </a:ln>
        </p:spPr>
        <p:txBody>
          <a:bodyPr wrap="square" rtlCol="0" anchor="ctr" anchorCtr="1">
            <a:spAutoFit/>
          </a:bodyPr>
          <a:lstStyle/>
          <a:p>
            <a:r>
              <a:rPr lang="en-US" sz="1050" dirty="0">
                <a:solidFill>
                  <a:schemeClr val="bg1">
                    <a:lumMod val="50000"/>
                    <a:lumOff val="50000"/>
                  </a:schemeClr>
                </a:solidFill>
                <a:latin typeface="Arial" panose="020B0604020202020204" pitchFamily="34" charset="0"/>
                <a:cs typeface="Arial" panose="020B0604020202020204" pitchFamily="34" charset="0"/>
              </a:rPr>
              <a:t>https://www.livescience.com/34652-hologram.html</a:t>
            </a:r>
            <a:endParaRPr lang="el-GR" sz="1050" dirty="0">
              <a:solidFill>
                <a:schemeClr val="bg1">
                  <a:lumMod val="50000"/>
                  <a:lumOff val="50000"/>
                </a:schemeClr>
              </a:solidFill>
              <a:latin typeface="Arial" panose="020B0604020202020204" pitchFamily="34" charset="0"/>
              <a:cs typeface="Arial" panose="020B0604020202020204" pitchFamily="34" charset="0"/>
            </a:endParaRPr>
          </a:p>
        </p:txBody>
      </p:sp>
      <p:sp>
        <p:nvSpPr>
          <p:cNvPr id="20" name="Ορθογώνιο 19">
            <a:extLst>
              <a:ext uri="{FF2B5EF4-FFF2-40B4-BE49-F238E27FC236}">
                <a16:creationId xmlns:a16="http://schemas.microsoft.com/office/drawing/2014/main" id="{56D65260-1FF9-43BF-841F-80422F50C808}"/>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21" name="Ορθογώνιο 20">
            <a:extLst>
              <a:ext uri="{FF2B5EF4-FFF2-40B4-BE49-F238E27FC236}">
                <a16:creationId xmlns:a16="http://schemas.microsoft.com/office/drawing/2014/main" id="{6C81A7DB-0AE0-491A-B0ED-1AF8A54B0893}"/>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22" name="Title 1">
            <a:extLst>
              <a:ext uri="{FF2B5EF4-FFF2-40B4-BE49-F238E27FC236}">
                <a16:creationId xmlns:a16="http://schemas.microsoft.com/office/drawing/2014/main" id="{8A91D959-09E9-4916-8707-D34967F9B0E9}"/>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75000" lnSpcReduction="2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APPLYING WAVE PROPERTIES TO HOLOGRAPHY </a:t>
            </a:r>
            <a:endParaRPr lang="el-GR" dirty="0">
              <a:solidFill>
                <a:schemeClr val="accent5">
                  <a:lumMod val="50000"/>
                </a:schemeClr>
              </a:solidFill>
              <a:latin typeface="Arial Black" panose="020B0A04020102020204" pitchFamily="34" charset="0"/>
            </a:endParaRPr>
          </a:p>
        </p:txBody>
      </p:sp>
    </p:spTree>
    <p:extLst>
      <p:ext uri="{BB962C8B-B14F-4D97-AF65-F5344CB8AC3E}">
        <p14:creationId xmlns:p14="http://schemas.microsoft.com/office/powerpoint/2010/main" val="311943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CE55A-7BFD-4355-B1DC-06F2E33D72CE}"/>
              </a:ext>
            </a:extLst>
          </p:cNvPr>
          <p:cNvSpPr>
            <a:spLocks noGrp="1"/>
          </p:cNvSpPr>
          <p:nvPr>
            <p:ph idx="1"/>
          </p:nvPr>
        </p:nvSpPr>
        <p:spPr>
          <a:xfrm>
            <a:off x="0" y="1904999"/>
            <a:ext cx="12192000" cy="1524001"/>
          </a:xfrm>
          <a:solidFill>
            <a:schemeClr val="bg2">
              <a:lumMod val="20000"/>
              <a:lumOff val="80000"/>
            </a:schemeClr>
          </a:solidFill>
        </p:spPr>
        <p:txBody>
          <a:bodyPr/>
          <a:lstStyle/>
          <a:p>
            <a:pPr marL="0" indent="0" algn="ctr">
              <a:buNone/>
            </a:pPr>
            <a:r>
              <a:rPr lang="en-GB" sz="1400" b="1" dirty="0">
                <a:solidFill>
                  <a:schemeClr val="bg1"/>
                </a:solidFill>
              </a:rPr>
              <a:t>HOLOMAKERS PROJECT</a:t>
            </a:r>
          </a:p>
          <a:p>
            <a:pPr marL="0" indent="0" algn="ctr">
              <a:buNone/>
            </a:pPr>
            <a:r>
              <a:rPr lang="en-GB" sz="1400" dirty="0">
                <a:solidFill>
                  <a:schemeClr val="bg1"/>
                </a:solidFill>
              </a:rPr>
              <a:t>Motivating secondary school students towards STEM careers through hologram making and innovative virtual image processing practices with direct links to current research and laboratory practices</a:t>
            </a:r>
          </a:p>
          <a:p>
            <a:pPr marL="0" indent="0" algn="ctr">
              <a:buNone/>
            </a:pPr>
            <a:r>
              <a:rPr lang="en-GB" sz="1400" dirty="0">
                <a:solidFill>
                  <a:schemeClr val="bg1"/>
                </a:solidFill>
              </a:rPr>
              <a:t>Erasmus+ KA2 2017-1-PL01-KA201-038420</a:t>
            </a:r>
          </a:p>
          <a:p>
            <a:pPr marL="0" indent="0" algn="ctr">
              <a:buNone/>
            </a:pPr>
            <a:endParaRPr lang="en-GB" sz="1400" dirty="0">
              <a:solidFill>
                <a:schemeClr val="bg1"/>
              </a:solidFill>
            </a:endParaRPr>
          </a:p>
          <a:p>
            <a:pPr marL="0" indent="0" algn="ctr">
              <a:buNone/>
            </a:pPr>
            <a:endParaRPr lang="en-GB" sz="1400" dirty="0">
              <a:solidFill>
                <a:schemeClr val="bg1"/>
              </a:solidFill>
            </a:endParaRPr>
          </a:p>
        </p:txBody>
      </p:sp>
      <p:pic>
        <p:nvPicPr>
          <p:cNvPr id="4" name="Εικόνα 6">
            <a:extLst>
              <a:ext uri="{FF2B5EF4-FFF2-40B4-BE49-F238E27FC236}">
                <a16:creationId xmlns:a16="http://schemas.microsoft.com/office/drawing/2014/main" id="{0F995A34-C53B-4F84-AAED-50E883B108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979" b="26980"/>
          <a:stretch/>
        </p:blipFill>
        <p:spPr>
          <a:xfrm>
            <a:off x="958275" y="351051"/>
            <a:ext cx="4533863" cy="1285876"/>
          </a:xfrm>
          <a:prstGeom prst="rect">
            <a:avLst/>
          </a:prstGeom>
          <a:noFill/>
        </p:spPr>
      </p:pic>
      <p:sp>
        <p:nvSpPr>
          <p:cNvPr id="12" name="Rectangle 11">
            <a:extLst>
              <a:ext uri="{FF2B5EF4-FFF2-40B4-BE49-F238E27FC236}">
                <a16:creationId xmlns:a16="http://schemas.microsoft.com/office/drawing/2014/main" id="{2F2A6066-6A73-4F10-90A5-2210BF16153F}"/>
              </a:ext>
            </a:extLst>
          </p:cNvPr>
          <p:cNvSpPr>
            <a:spLocks noChangeArrowheads="1"/>
          </p:cNvSpPr>
          <p:nvPr/>
        </p:nvSpPr>
        <p:spPr bwMode="auto">
          <a:xfrm>
            <a:off x="485021" y="3790063"/>
            <a:ext cx="9283064"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en-US" sz="1400" b="1" dirty="0">
                <a:solidFill>
                  <a:schemeClr val="bg1"/>
                </a:solidFill>
                <a:latin typeface="Arial" panose="020B0604020202020204" pitchFamily="34" charset="0"/>
                <a:cs typeface="Calibri" panose="020F0502020204030204" pitchFamily="34" charset="0"/>
              </a:rPr>
              <a:t>Creators</a:t>
            </a: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1400" dirty="0" err="1">
                <a:solidFill>
                  <a:schemeClr val="bg1"/>
                </a:solidFill>
                <a:latin typeface="Arial" panose="020B0604020202020204" pitchFamily="34" charset="0"/>
                <a:cs typeface="Calibri" panose="020F0502020204030204" pitchFamily="34" charset="0"/>
              </a:rPr>
              <a:t>Chrysanthi</a:t>
            </a:r>
            <a:r>
              <a:rPr lang="en-GB" altLang="en-US" sz="1400" dirty="0">
                <a:solidFill>
                  <a:schemeClr val="bg1"/>
                </a:solidFill>
                <a:latin typeface="Arial" panose="020B0604020202020204" pitchFamily="34" charset="0"/>
                <a:cs typeface="Calibri" panose="020F0502020204030204" pitchFamily="34" charset="0"/>
              </a:rPr>
              <a:t> Papasarantou, Rene </a:t>
            </a:r>
            <a:r>
              <a:rPr lang="en-GB" altLang="en-US" sz="1400" dirty="0" err="1">
                <a:solidFill>
                  <a:schemeClr val="bg1"/>
                </a:solidFill>
                <a:latin typeface="Arial" panose="020B0604020202020204" pitchFamily="34" charset="0"/>
                <a:cs typeface="Calibri" panose="020F0502020204030204" pitchFamily="34" charset="0"/>
              </a:rPr>
              <a:t>Alimisi</a:t>
            </a:r>
            <a:r>
              <a:rPr lang="en-GB" altLang="en-US" sz="1400" dirty="0">
                <a:solidFill>
                  <a:schemeClr val="bg1"/>
                </a:solidFill>
                <a:latin typeface="Arial" panose="020B0604020202020204" pitchFamily="34" charset="0"/>
                <a:cs typeface="Calibri" panose="020F0502020204030204" pitchFamily="34" charset="0"/>
              </a:rPr>
              <a:t> (EDUMOTIVA)</a:t>
            </a:r>
            <a:endParaRPr kumimoji="0" lang="en-GB" altLang="en-US" sz="1400" i="0" u="none" strike="noStrike" cap="none" normalizeH="0" baseline="0" dirty="0">
              <a:ln>
                <a:noFill/>
              </a:ln>
              <a:solidFill>
                <a:schemeClr val="bg1"/>
              </a:solidFill>
              <a:effectLst/>
              <a:latin typeface="Arial" panose="020B0604020202020204" pitchFamily="34" charset="0"/>
            </a:endParaRPr>
          </a:p>
          <a:p>
            <a:pPr lvl="0" eaLnBrk="0" fontAlgn="base" hangingPunct="0">
              <a:spcBef>
                <a:spcPct val="0"/>
              </a:spcBef>
              <a:spcAft>
                <a:spcPct val="0"/>
              </a:spcAft>
            </a:pPr>
            <a:r>
              <a:rPr lang="en-GB" altLang="en-US" sz="1400" dirty="0" err="1">
                <a:solidFill>
                  <a:schemeClr val="bg1"/>
                </a:solidFill>
                <a:latin typeface="Arial" panose="020B0604020202020204" pitchFamily="34" charset="0"/>
              </a:rPr>
              <a:t>Kostopoulos</a:t>
            </a:r>
            <a:r>
              <a:rPr lang="en-GB" altLang="en-US" sz="1400" dirty="0">
                <a:solidFill>
                  <a:schemeClr val="bg1"/>
                </a:solidFill>
                <a:latin typeface="Arial" panose="020B0604020202020204" pitchFamily="34" charset="0"/>
              </a:rPr>
              <a:t> Theodoros (6EK </a:t>
            </a:r>
            <a:r>
              <a:rPr lang="en-GB" altLang="en-US" sz="1400" dirty="0" err="1">
                <a:solidFill>
                  <a:schemeClr val="bg1"/>
                </a:solidFill>
                <a:latin typeface="Arial" panose="020B0604020202020204" pitchFamily="34" charset="0"/>
              </a:rPr>
              <a:t>Peiraia</a:t>
            </a:r>
            <a:r>
              <a:rPr lang="en-GB" altLang="en-US" sz="1400" dirty="0">
                <a:solidFill>
                  <a:schemeClr val="bg1"/>
                </a:solidFill>
                <a:latin typeface="Arial" panose="020B0604020202020204" pitchFamily="34" charset="0"/>
              </a:rPr>
              <a:t>)</a:t>
            </a:r>
            <a:endParaRPr lang="el-GR" altLang="en-US" sz="14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1400" b="1" dirty="0">
              <a:solidFill>
                <a:schemeClr val="bg1"/>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1400" b="1" dirty="0">
                <a:solidFill>
                  <a:schemeClr val="bg1"/>
                </a:solidFill>
                <a:latin typeface="Arial" panose="020B0604020202020204" pitchFamily="34" charset="0"/>
                <a:cs typeface="Arial" panose="020B0604020202020204" pitchFamily="34" charset="0"/>
              </a:rPr>
              <a:t>Contributors</a:t>
            </a:r>
          </a:p>
          <a:p>
            <a:pPr lvl="0" eaLnBrk="0" fontAlgn="base" hangingPunct="0">
              <a:spcBef>
                <a:spcPct val="0"/>
              </a:spcBef>
              <a:spcAft>
                <a:spcPct val="0"/>
              </a:spcAft>
            </a:pPr>
            <a:r>
              <a:rPr lang="en-GB" altLang="en-US" sz="1400" dirty="0" err="1">
                <a:solidFill>
                  <a:schemeClr val="bg1"/>
                </a:solidFill>
                <a:latin typeface="Arial" panose="020B0604020202020204" pitchFamily="34" charset="0"/>
              </a:rPr>
              <a:t>Pitsiakos</a:t>
            </a:r>
            <a:r>
              <a:rPr lang="en-GB" altLang="en-US" sz="1400" dirty="0">
                <a:solidFill>
                  <a:schemeClr val="bg1"/>
                </a:solidFill>
                <a:latin typeface="Arial" panose="020B0604020202020204" pitchFamily="34" charset="0"/>
              </a:rPr>
              <a:t> Georgios, </a:t>
            </a:r>
            <a:r>
              <a:rPr lang="en-GB" altLang="en-US" sz="1400" dirty="0" err="1">
                <a:solidFill>
                  <a:schemeClr val="bg1"/>
                </a:solidFill>
                <a:latin typeface="Arial" panose="020B0604020202020204" pitchFamily="34" charset="0"/>
              </a:rPr>
              <a:t>Roussou</a:t>
            </a:r>
            <a:r>
              <a:rPr lang="en-GB" altLang="en-US" sz="1400" dirty="0">
                <a:solidFill>
                  <a:schemeClr val="bg1"/>
                </a:solidFill>
                <a:latin typeface="Arial" panose="020B0604020202020204" pitchFamily="34" charset="0"/>
              </a:rPr>
              <a:t> Dimitra, </a:t>
            </a:r>
            <a:r>
              <a:rPr lang="en-GB" altLang="en-US" sz="1400" dirty="0" err="1">
                <a:solidFill>
                  <a:schemeClr val="bg1"/>
                </a:solidFill>
                <a:latin typeface="Arial" panose="020B0604020202020204" pitchFamily="34" charset="0"/>
              </a:rPr>
              <a:t>Spiliou</a:t>
            </a:r>
            <a:r>
              <a:rPr lang="en-GB" altLang="en-US" sz="1400" dirty="0">
                <a:solidFill>
                  <a:schemeClr val="bg1"/>
                </a:solidFill>
                <a:latin typeface="Arial" panose="020B0604020202020204" pitchFamily="34" charset="0"/>
              </a:rPr>
              <a:t> </a:t>
            </a:r>
            <a:r>
              <a:rPr lang="en-GB" altLang="en-US" sz="1400" dirty="0" err="1">
                <a:solidFill>
                  <a:schemeClr val="bg1"/>
                </a:solidFill>
                <a:latin typeface="Arial" panose="020B0604020202020204" pitchFamily="34" charset="0"/>
              </a:rPr>
              <a:t>Thomais</a:t>
            </a:r>
            <a:r>
              <a:rPr lang="en-GB" altLang="en-US" sz="1400" dirty="0">
                <a:solidFill>
                  <a:schemeClr val="bg1"/>
                </a:solidFill>
                <a:latin typeface="Arial" panose="020B0604020202020204" pitchFamily="34" charset="0"/>
              </a:rPr>
              <a:t> (6 EK </a:t>
            </a:r>
            <a:r>
              <a:rPr lang="en-GB" altLang="en-US" sz="1400" dirty="0" err="1">
                <a:solidFill>
                  <a:schemeClr val="bg1"/>
                </a:solidFill>
                <a:latin typeface="Arial" panose="020B0604020202020204" pitchFamily="34" charset="0"/>
              </a:rPr>
              <a:t>Peiraia</a:t>
            </a:r>
            <a:r>
              <a:rPr lang="en-GB" altLang="en-US" sz="1400" dirty="0">
                <a:solidFill>
                  <a:schemeClr val="bg1"/>
                </a:solidFill>
                <a:latin typeface="Arial" panose="020B0604020202020204" pitchFamily="34" charset="0"/>
              </a:rPr>
              <a:t>)</a:t>
            </a:r>
          </a:p>
          <a:p>
            <a:pPr lvl="0" eaLnBrk="0" fontAlgn="base" hangingPunct="0">
              <a:spcBef>
                <a:spcPct val="0"/>
              </a:spcBef>
              <a:spcAft>
                <a:spcPct val="0"/>
              </a:spcAft>
            </a:pPr>
            <a:r>
              <a:rPr kumimoji="0" lang="en-GB" altLang="en-US" sz="1400" b="0" i="0" u="none" strike="noStrike" cap="none" normalizeH="0" baseline="0" dirty="0">
                <a:ln>
                  <a:noFill/>
                </a:ln>
                <a:solidFill>
                  <a:schemeClr val="bg1"/>
                </a:solidFill>
                <a:effectLst/>
                <a:latin typeface="Arial" panose="020B0604020202020204" pitchFamily="34" charset="0"/>
              </a:rPr>
              <a:t>Artur Sobczyk (WUT)</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39487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CE55A-7BFD-4355-B1DC-06F2E33D72CE}"/>
              </a:ext>
            </a:extLst>
          </p:cNvPr>
          <p:cNvSpPr>
            <a:spLocks noGrp="1"/>
          </p:cNvSpPr>
          <p:nvPr>
            <p:ph idx="1"/>
          </p:nvPr>
        </p:nvSpPr>
        <p:spPr>
          <a:xfrm>
            <a:off x="0" y="1904999"/>
            <a:ext cx="12192000" cy="1524001"/>
          </a:xfrm>
          <a:solidFill>
            <a:schemeClr val="bg2">
              <a:lumMod val="20000"/>
              <a:lumOff val="80000"/>
            </a:schemeClr>
          </a:solidFill>
        </p:spPr>
        <p:txBody>
          <a:bodyPr/>
          <a:lstStyle/>
          <a:p>
            <a:pPr marL="0" indent="0" algn="ctr">
              <a:buNone/>
            </a:pPr>
            <a:r>
              <a:rPr lang="en-GB" sz="1400" b="1" dirty="0">
                <a:solidFill>
                  <a:schemeClr val="bg1"/>
                </a:solidFill>
              </a:rPr>
              <a:t>HOLOMAKERS PROJECT</a:t>
            </a:r>
          </a:p>
          <a:p>
            <a:pPr marL="0" indent="0" algn="ctr">
              <a:buNone/>
            </a:pPr>
            <a:r>
              <a:rPr lang="en-GB" sz="1400" dirty="0">
                <a:solidFill>
                  <a:schemeClr val="bg1"/>
                </a:solidFill>
              </a:rPr>
              <a:t>Motivating secondary school students towards STEM careers through hologram making and innovative virtual image processing practices with direct links to current research and laboratory practices</a:t>
            </a:r>
          </a:p>
          <a:p>
            <a:pPr marL="0" indent="0" algn="ctr">
              <a:buNone/>
            </a:pPr>
            <a:r>
              <a:rPr lang="en-GB" sz="1400" dirty="0">
                <a:solidFill>
                  <a:schemeClr val="bg1"/>
                </a:solidFill>
              </a:rPr>
              <a:t>Erasmus+ KA2 2017-1-PL01-KA201-038420</a:t>
            </a:r>
          </a:p>
          <a:p>
            <a:pPr marL="0" indent="0" algn="ctr">
              <a:buNone/>
            </a:pPr>
            <a:endParaRPr lang="en-GB" sz="1400" dirty="0">
              <a:solidFill>
                <a:schemeClr val="bg1"/>
              </a:solidFill>
            </a:endParaRPr>
          </a:p>
          <a:p>
            <a:pPr marL="0" indent="0" algn="ctr">
              <a:buNone/>
            </a:pPr>
            <a:endParaRPr lang="en-GB" sz="1400" dirty="0">
              <a:solidFill>
                <a:schemeClr val="bg1"/>
              </a:solidFill>
            </a:endParaRPr>
          </a:p>
        </p:txBody>
      </p:sp>
      <p:pic>
        <p:nvPicPr>
          <p:cNvPr id="4" name="Εικόνα 6">
            <a:extLst>
              <a:ext uri="{FF2B5EF4-FFF2-40B4-BE49-F238E27FC236}">
                <a16:creationId xmlns:a16="http://schemas.microsoft.com/office/drawing/2014/main" id="{0F995A34-C53B-4F84-AAED-50E883B108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979" b="26980"/>
          <a:stretch/>
        </p:blipFill>
        <p:spPr>
          <a:xfrm>
            <a:off x="958275" y="351051"/>
            <a:ext cx="4533863" cy="1285876"/>
          </a:xfrm>
          <a:prstGeom prst="rect">
            <a:avLst/>
          </a:prstGeom>
          <a:noFill/>
        </p:spPr>
      </p:pic>
      <p:sp>
        <p:nvSpPr>
          <p:cNvPr id="12" name="Rectangle 11">
            <a:extLst>
              <a:ext uri="{FF2B5EF4-FFF2-40B4-BE49-F238E27FC236}">
                <a16:creationId xmlns:a16="http://schemas.microsoft.com/office/drawing/2014/main" id="{2F2A6066-6A73-4F10-90A5-2210BF16153F}"/>
              </a:ext>
            </a:extLst>
          </p:cNvPr>
          <p:cNvSpPr>
            <a:spLocks noChangeArrowheads="1"/>
          </p:cNvSpPr>
          <p:nvPr/>
        </p:nvSpPr>
        <p:spPr bwMode="auto">
          <a:xfrm>
            <a:off x="514518" y="3938826"/>
            <a:ext cx="9283064"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400" b="1"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Calibri" panose="020F0502020204030204" pitchFamily="34" charset="0"/>
              </a:rPr>
              <a:t>Declaration</a:t>
            </a:r>
            <a:endParaRPr kumimoji="0" lang="en-GB" altLang="en-US" sz="14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This report has been prepared in the context of the HOLOMAKERS project. Where other published and unpublished source materials have been used, these have been acknowledged.</a:t>
            </a:r>
            <a:endParaRPr kumimoji="0" lang="en-GB"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400" b="1"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Calibri" panose="020F0502020204030204" pitchFamily="34" charset="0"/>
              </a:rPr>
              <a:t>Copyright</a:t>
            </a:r>
            <a:endParaRPr kumimoji="0" lang="en-GB" altLang="en-US" sz="14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 Copyright 2017 - 2019 the HOLOMAKERS Consortium </a:t>
            </a:r>
            <a:endParaRPr kumimoji="0" lang="en-GB" altLang="en-US" sz="8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All rights reserved. </a:t>
            </a:r>
            <a:endParaRPr kumimoji="0" lang="en-GB" altLang="en-US" sz="8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1034" name="Picture 2" descr="Creative Commons License">
            <a:extLst>
              <a:ext uri="{FF2B5EF4-FFF2-40B4-BE49-F238E27FC236}">
                <a16:creationId xmlns:a16="http://schemas.microsoft.com/office/drawing/2014/main" id="{CC5D78FC-89F5-4F6D-ADAB-E77253D681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5173" y="5198538"/>
            <a:ext cx="956933" cy="34072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9EE74D05-21F7-4302-9A79-66B7E15B9DE2}"/>
              </a:ext>
            </a:extLst>
          </p:cNvPr>
          <p:cNvSpPr>
            <a:spLocks noChangeArrowheads="1"/>
          </p:cNvSpPr>
          <p:nvPr/>
        </p:nvSpPr>
        <p:spPr bwMode="auto">
          <a:xfrm>
            <a:off x="514518" y="5296826"/>
            <a:ext cx="9955239"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This document is licensed to the public under a </a:t>
            </a: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Creative Commons Attribution-NonCommercial-ShareAlike 4.0 International License</a:t>
            </a: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a:t>
            </a:r>
            <a:br>
              <a:rPr kumimoji="0" lang="pl-PL" altLang="en-US" sz="14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Arial" panose="020B0604020202020204" pitchFamily="34" charset="0"/>
              </a:rPr>
            </a:br>
            <a:br>
              <a:rPr kumimoji="0" lang="pl-PL" altLang="en-US" sz="14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Arial" panose="020B0604020202020204" pitchFamily="34" charset="0"/>
              </a:rPr>
            </a:br>
            <a:endParaRPr kumimoji="0" lang="en-GB" altLang="en-US" sz="800" b="0" i="0" u="none" strike="noStrike" cap="none" normalizeH="0" baseline="0" dirty="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400" b="1"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Calibri" panose="020F0502020204030204" pitchFamily="34" charset="0"/>
              </a:rPr>
              <a:t>Funding Disclaimer</a:t>
            </a:r>
            <a:r>
              <a:rPr kumimoji="0" lang="pl-PL" altLang="en-US" sz="14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pl-PL" altLang="en-US" sz="1100" b="0" i="0" u="none" strike="noStrike" cap="none" normalizeH="0" baseline="0" dirty="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This project has been funded with support from the European Commission. This communication reflects the views only of the author, and the Commission cannot be held responsible for any use which may be made of the information contained therein</a:t>
            </a:r>
            <a:r>
              <a:rPr kumimoji="0" lang="en-GB" altLang="en-US" sz="800" b="0" i="0" u="none" strike="noStrike" cap="none" normalizeH="0" baseline="0" dirty="0">
                <a:ln>
                  <a:noFill/>
                </a:ln>
                <a:solidFill>
                  <a:schemeClr val="bg1"/>
                </a:solidFill>
                <a:effectLst/>
                <a:latin typeface="Arial" panose="020B0604020202020204" pitchFamily="34" charset="0"/>
              </a:rPr>
              <a:t> </a:t>
            </a:r>
            <a:endParaRPr kumimoji="0" lang="en-GB" altLang="en-US" sz="1800" b="0" i="0" u="none" strike="noStrike" cap="none" normalizeH="0" baseline="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329237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85" y="438148"/>
            <a:ext cx="9011840" cy="742951"/>
          </a:xfrm>
        </p:spPr>
        <p:txBody>
          <a:bodyPr>
            <a:normAutofit fontScale="90000"/>
          </a:bodyPr>
          <a:lstStyle/>
          <a:p>
            <a:r>
              <a:rPr lang="en-US" dirty="0">
                <a:solidFill>
                  <a:schemeClr val="accent5">
                    <a:lumMod val="50000"/>
                  </a:schemeClr>
                </a:solidFill>
                <a:latin typeface="Arial Black" panose="020B0A04020102020204" pitchFamily="34" charset="0"/>
              </a:rPr>
              <a:t>BASIC PRINCIPLES OF HOLOGRAPHY</a:t>
            </a:r>
            <a:endParaRPr lang="el-GR" dirty="0">
              <a:solidFill>
                <a:schemeClr val="accent5">
                  <a:lumMod val="50000"/>
                </a:schemeClr>
              </a:solidFill>
              <a:latin typeface="Arial Black" panose="020B0A04020102020204" pitchFamily="34" charset="0"/>
            </a:endParaRPr>
          </a:p>
        </p:txBody>
      </p:sp>
      <p:sp>
        <p:nvSpPr>
          <p:cNvPr id="3" name="Content Placeholder 2"/>
          <p:cNvSpPr>
            <a:spLocks noGrp="1"/>
          </p:cNvSpPr>
          <p:nvPr>
            <p:ph idx="1"/>
          </p:nvPr>
        </p:nvSpPr>
        <p:spPr>
          <a:xfrm>
            <a:off x="6590110" y="3152775"/>
            <a:ext cx="3353990" cy="1543050"/>
          </a:xfrm>
        </p:spPr>
        <p:txBody>
          <a:bodyPr>
            <a:normAutofit/>
          </a:bodyPr>
          <a:lstStyle/>
          <a:p>
            <a:pPr marL="0" indent="0">
              <a:buNone/>
            </a:pPr>
            <a:r>
              <a:rPr lang="en-US" sz="3600" dirty="0">
                <a:solidFill>
                  <a:schemeClr val="bg1">
                    <a:lumMod val="65000"/>
                    <a:lumOff val="35000"/>
                  </a:schemeClr>
                </a:solidFill>
                <a:latin typeface="Arial" panose="020B0604020202020204" pitchFamily="34" charset="0"/>
                <a:cs typeface="Arial" panose="020B0604020202020204" pitchFamily="34" charset="0"/>
              </a:rPr>
              <a:t>Interference </a:t>
            </a:r>
          </a:p>
          <a:p>
            <a:pPr marL="0" indent="0">
              <a:buNone/>
            </a:pPr>
            <a:r>
              <a:rPr lang="en-US" sz="3600" dirty="0">
                <a:solidFill>
                  <a:schemeClr val="bg1">
                    <a:lumMod val="65000"/>
                    <a:lumOff val="35000"/>
                  </a:schemeClr>
                </a:solidFill>
                <a:latin typeface="Arial" panose="020B0604020202020204" pitchFamily="34" charset="0"/>
                <a:cs typeface="Arial" panose="020B0604020202020204" pitchFamily="34" charset="0"/>
              </a:rPr>
              <a:t>Diffraction</a:t>
            </a:r>
            <a:endParaRPr lang="el-GR" sz="3600" dirty="0">
              <a:solidFill>
                <a:schemeClr val="bg1">
                  <a:lumMod val="65000"/>
                  <a:lumOff val="35000"/>
                </a:schemeClr>
              </a:solidFill>
              <a:latin typeface="Arial" panose="020B0604020202020204" pitchFamily="34" charset="0"/>
              <a:cs typeface="Arial" panose="020B0604020202020204" pitchFamily="34" charset="0"/>
            </a:endParaRPr>
          </a:p>
        </p:txBody>
      </p:sp>
      <p:sp>
        <p:nvSpPr>
          <p:cNvPr id="7" name="Ορθογώνιο 6">
            <a:extLst>
              <a:ext uri="{FF2B5EF4-FFF2-40B4-BE49-F238E27FC236}">
                <a16:creationId xmlns:a16="http://schemas.microsoft.com/office/drawing/2014/main" id="{23E7A5D8-8180-4835-A532-2FD1BE418B19}"/>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Ορθογώνιο 7">
            <a:extLst>
              <a:ext uri="{FF2B5EF4-FFF2-40B4-BE49-F238E27FC236}">
                <a16:creationId xmlns:a16="http://schemas.microsoft.com/office/drawing/2014/main" id="{C89F4934-1789-4881-B6BB-BC7A8A0CC0B6}"/>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9" name="Content Placeholder 2">
            <a:extLst>
              <a:ext uri="{FF2B5EF4-FFF2-40B4-BE49-F238E27FC236}">
                <a16:creationId xmlns:a16="http://schemas.microsoft.com/office/drawing/2014/main" id="{BC87A71F-68BD-4C71-B589-FCF820D7803D}"/>
              </a:ext>
            </a:extLst>
          </p:cNvPr>
          <p:cNvSpPr txBox="1">
            <a:spLocks/>
          </p:cNvSpPr>
          <p:nvPr/>
        </p:nvSpPr>
        <p:spPr>
          <a:xfrm>
            <a:off x="2837260" y="3505200"/>
            <a:ext cx="3353990" cy="552450"/>
          </a:xfrm>
          <a:prstGeom prst="rect">
            <a:avLst/>
          </a:prstGeom>
        </p:spPr>
        <p:txBody>
          <a:bodyPr vert="horz" lIns="91440" tIns="45720" rIns="91440" bIns="45720" rtlCol="0">
            <a:normAutofit lnSpcReduction="10000"/>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buFont typeface="Arial" pitchFamily="34" charset="0"/>
              <a:buNone/>
            </a:pPr>
            <a:r>
              <a:rPr lang="en-US" sz="3600" dirty="0">
                <a:solidFill>
                  <a:schemeClr val="bg1">
                    <a:lumMod val="65000"/>
                    <a:lumOff val="35000"/>
                  </a:schemeClr>
                </a:solidFill>
                <a:latin typeface="Arial" panose="020B0604020202020204" pitchFamily="34" charset="0"/>
                <a:cs typeface="Arial" panose="020B0604020202020204" pitchFamily="34" charset="0"/>
              </a:rPr>
              <a:t>Light waves</a:t>
            </a:r>
            <a:endParaRPr lang="el-GR" sz="3600" dirty="0">
              <a:solidFill>
                <a:schemeClr val="bg1">
                  <a:lumMod val="65000"/>
                  <a:lumOff val="35000"/>
                </a:schemeClr>
              </a:solidFill>
              <a:latin typeface="Arial" panose="020B0604020202020204" pitchFamily="34" charset="0"/>
              <a:cs typeface="Arial" panose="020B0604020202020204" pitchFamily="34" charset="0"/>
            </a:endParaRPr>
          </a:p>
        </p:txBody>
      </p:sp>
      <p:cxnSp>
        <p:nvCxnSpPr>
          <p:cNvPr id="11" name="Ευθεία γραμμή σύνδεσης 10">
            <a:extLst>
              <a:ext uri="{FF2B5EF4-FFF2-40B4-BE49-F238E27FC236}">
                <a16:creationId xmlns:a16="http://schemas.microsoft.com/office/drawing/2014/main" id="{4C348773-7494-4939-B091-B6F7CC57975D}"/>
              </a:ext>
            </a:extLst>
          </p:cNvPr>
          <p:cNvCxnSpPr/>
          <p:nvPr/>
        </p:nvCxnSpPr>
        <p:spPr>
          <a:xfrm>
            <a:off x="6096000" y="3152775"/>
            <a:ext cx="0" cy="1285875"/>
          </a:xfrm>
          <a:prstGeom prst="line">
            <a:avLst/>
          </a:prstGeom>
          <a:ln w="53975">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A4FEB2E0-6E74-437B-AE89-51A91674574C}"/>
              </a:ext>
            </a:extLst>
          </p:cNvPr>
          <p:cNvSpPr txBox="1">
            <a:spLocks/>
          </p:cNvSpPr>
          <p:nvPr/>
        </p:nvSpPr>
        <p:spPr>
          <a:xfrm>
            <a:off x="1575794" y="5943600"/>
            <a:ext cx="9230912" cy="552450"/>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buFont typeface="Arial" pitchFamily="34" charset="0"/>
              <a:buNone/>
            </a:pPr>
            <a:r>
              <a:rPr lang="en-US" sz="2000" dirty="0">
                <a:solidFill>
                  <a:schemeClr val="accent5">
                    <a:lumMod val="75000"/>
                  </a:schemeClr>
                </a:solidFill>
                <a:latin typeface="Arial" panose="020B0604020202020204" pitchFamily="34" charset="0"/>
                <a:cs typeface="Arial" panose="020B0604020202020204" pitchFamily="34" charset="0"/>
              </a:rPr>
              <a:t>*</a:t>
            </a:r>
            <a:r>
              <a:rPr lang="en-US" sz="2000" dirty="0">
                <a:solidFill>
                  <a:schemeClr val="bg1">
                    <a:lumMod val="65000"/>
                    <a:lumOff val="35000"/>
                  </a:schemeClr>
                </a:solidFill>
                <a:latin typeface="Arial" panose="020B0604020202020204" pitchFamily="34" charset="0"/>
                <a:cs typeface="Arial" panose="020B0604020202020204" pitchFamily="34" charset="0"/>
              </a:rPr>
              <a:t> </a:t>
            </a:r>
            <a:r>
              <a:rPr lang="en-US" sz="2000" dirty="0">
                <a:solidFill>
                  <a:schemeClr val="tx1">
                    <a:lumMod val="50000"/>
                  </a:schemeClr>
                </a:solidFill>
                <a:latin typeface="Arial" panose="020B0604020202020204" pitchFamily="34" charset="0"/>
                <a:cs typeface="Arial" panose="020B0604020202020204" pitchFamily="34" charset="0"/>
              </a:rPr>
              <a:t>We need to “take a picture” of the light waves in order to create a hologram</a:t>
            </a:r>
            <a:endParaRPr lang="el-GR" sz="2000" dirty="0">
              <a:solidFill>
                <a:schemeClr val="tx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5346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85" y="438148"/>
            <a:ext cx="4258865" cy="742951"/>
          </a:xfrm>
        </p:spPr>
        <p:txBody>
          <a:bodyPr>
            <a:normAutofit fontScale="90000"/>
          </a:bodyPr>
          <a:lstStyle/>
          <a:p>
            <a:r>
              <a:rPr lang="en-US" dirty="0">
                <a:solidFill>
                  <a:schemeClr val="accent5">
                    <a:lumMod val="50000"/>
                  </a:schemeClr>
                </a:solidFill>
                <a:latin typeface="Arial Black" panose="020B0A04020102020204" pitchFamily="34" charset="0"/>
              </a:rPr>
              <a:t>WHAT IS A WAVE?</a:t>
            </a:r>
            <a:endParaRPr lang="el-GR" dirty="0">
              <a:solidFill>
                <a:schemeClr val="accent5">
                  <a:lumMod val="50000"/>
                </a:schemeClr>
              </a:solidFill>
              <a:latin typeface="Arial Black" panose="020B0A04020102020204" pitchFamily="34" charset="0"/>
            </a:endParaRPr>
          </a:p>
        </p:txBody>
      </p:sp>
      <p:sp>
        <p:nvSpPr>
          <p:cNvPr id="3" name="Content Placeholder 2"/>
          <p:cNvSpPr>
            <a:spLocks noGrp="1"/>
          </p:cNvSpPr>
          <p:nvPr>
            <p:ph idx="1"/>
          </p:nvPr>
        </p:nvSpPr>
        <p:spPr>
          <a:xfrm>
            <a:off x="981074" y="2303876"/>
            <a:ext cx="5724525" cy="1485901"/>
          </a:xfrm>
        </p:spPr>
        <p:txBody>
          <a:bodyPr>
            <a:normAutofit/>
          </a:bodyPr>
          <a:lstStyle/>
          <a:p>
            <a:pPr marL="0" indent="0">
              <a:buNone/>
            </a:pPr>
            <a:r>
              <a:rPr lang="en-US" sz="2800" dirty="0">
                <a:solidFill>
                  <a:schemeClr val="bg1">
                    <a:lumMod val="65000"/>
                    <a:lumOff val="35000"/>
                  </a:schemeClr>
                </a:solidFill>
                <a:latin typeface="Arial" panose="020B0604020202020204" pitchFamily="34" charset="0"/>
                <a:cs typeface="Arial" panose="020B0604020202020204" pitchFamily="34" charset="0"/>
              </a:rPr>
              <a:t>A disturbance that travels through a medium</a:t>
            </a:r>
            <a:r>
              <a:rPr lang="en-US" sz="2800" dirty="0">
                <a:solidFill>
                  <a:schemeClr val="accent5">
                    <a:lumMod val="75000"/>
                  </a:schemeClr>
                </a:solidFill>
                <a:latin typeface="Arial" panose="020B0604020202020204" pitchFamily="34" charset="0"/>
                <a:cs typeface="Arial" panose="020B0604020202020204" pitchFamily="34" charset="0"/>
              </a:rPr>
              <a:t>*</a:t>
            </a:r>
            <a:r>
              <a:rPr lang="en-US" sz="2800" dirty="0">
                <a:solidFill>
                  <a:schemeClr val="bg1">
                    <a:lumMod val="65000"/>
                    <a:lumOff val="35000"/>
                  </a:schemeClr>
                </a:solidFill>
                <a:latin typeface="Arial" panose="020B0604020202020204" pitchFamily="34" charset="0"/>
                <a:cs typeface="Arial" panose="020B0604020202020204" pitchFamily="34" charset="0"/>
              </a:rPr>
              <a:t> from one location to another.</a:t>
            </a:r>
            <a:endParaRPr lang="el-GR" sz="2800" dirty="0">
              <a:solidFill>
                <a:schemeClr val="bg1">
                  <a:lumMod val="65000"/>
                  <a:lumOff val="35000"/>
                </a:schemeClr>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0486" y="2181225"/>
            <a:ext cx="3989676" cy="3429000"/>
          </a:xfrm>
          <a:prstGeom prst="rect">
            <a:avLst/>
          </a:prstGeom>
        </p:spPr>
      </p:pic>
      <p:sp>
        <p:nvSpPr>
          <p:cNvPr id="6" name="TextBox 5">
            <a:extLst>
              <a:ext uri="{FF2B5EF4-FFF2-40B4-BE49-F238E27FC236}">
                <a16:creationId xmlns:a16="http://schemas.microsoft.com/office/drawing/2014/main" id="{790D9E73-F618-4612-BA67-677DA1172D2B}"/>
              </a:ext>
            </a:extLst>
          </p:cNvPr>
          <p:cNvSpPr txBox="1"/>
          <p:nvPr/>
        </p:nvSpPr>
        <p:spPr>
          <a:xfrm>
            <a:off x="2335356" y="5788911"/>
            <a:ext cx="9364806" cy="677108"/>
          </a:xfrm>
          <a:prstGeom prst="rect">
            <a:avLst/>
          </a:prstGeom>
          <a:noFill/>
          <a:ln>
            <a:noFill/>
          </a:ln>
        </p:spPr>
        <p:txBody>
          <a:bodyPr wrap="square" rtlCol="0" anchor="ctr" anchorCtr="1">
            <a:spAutoFit/>
          </a:bodyPr>
          <a:lstStyle/>
          <a:p>
            <a:pPr algn="r"/>
            <a:r>
              <a:rPr lang="en-US" sz="1400" dirty="0">
                <a:solidFill>
                  <a:schemeClr val="bg1">
                    <a:lumMod val="50000"/>
                    <a:lumOff val="50000"/>
                  </a:schemeClr>
                </a:solidFill>
              </a:rPr>
              <a:t>Schematic representation</a:t>
            </a:r>
            <a:endParaRPr lang="en-US" sz="1400" dirty="0">
              <a:solidFill>
                <a:schemeClr val="bg1">
                  <a:lumMod val="50000"/>
                  <a:lumOff val="50000"/>
                </a:schemeClr>
              </a:solidFill>
              <a:hlinkClick r:id="rId3"/>
            </a:endParaRPr>
          </a:p>
          <a:p>
            <a:pPr algn="r"/>
            <a:endParaRPr lang="en-US" sz="800" dirty="0">
              <a:solidFill>
                <a:schemeClr val="bg1">
                  <a:lumMod val="50000"/>
                  <a:lumOff val="50000"/>
                </a:schemeClr>
              </a:solidFill>
              <a:hlinkClick r:id="rId3"/>
            </a:endParaRPr>
          </a:p>
          <a:p>
            <a:pPr algn="r"/>
            <a:r>
              <a:rPr lang="en-US" sz="800" dirty="0">
                <a:solidFill>
                  <a:schemeClr val="bg1">
                    <a:lumMod val="50000"/>
                    <a:lumOff val="50000"/>
                  </a:schemeClr>
                </a:solidFill>
                <a:hlinkClick r:id="rId3"/>
              </a:rPr>
              <a:t>https://img.buzzfeed.com/buzzfeed-static/static/2015-10/9/14/enhanced/webdr08/anigif_enhanced-20366-1444416227-2.gif?downsize=715:*&amp;output-format=auto&amp;output-quality=auto</a:t>
            </a:r>
            <a:endParaRPr lang="en-US" sz="800" dirty="0">
              <a:solidFill>
                <a:schemeClr val="bg1">
                  <a:lumMod val="50000"/>
                  <a:lumOff val="50000"/>
                </a:schemeClr>
              </a:solidFill>
            </a:endParaRPr>
          </a:p>
          <a:p>
            <a:pPr algn="r"/>
            <a:endParaRPr lang="el-GR" sz="800" dirty="0">
              <a:solidFill>
                <a:schemeClr val="bg1">
                  <a:lumMod val="50000"/>
                  <a:lumOff val="50000"/>
                </a:schemeClr>
              </a:solidFill>
            </a:endParaRPr>
          </a:p>
        </p:txBody>
      </p:sp>
      <p:sp>
        <p:nvSpPr>
          <p:cNvPr id="7" name="Ορθογώνιο 6">
            <a:extLst>
              <a:ext uri="{FF2B5EF4-FFF2-40B4-BE49-F238E27FC236}">
                <a16:creationId xmlns:a16="http://schemas.microsoft.com/office/drawing/2014/main" id="{23E7A5D8-8180-4835-A532-2FD1BE418B19}"/>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Ορθογώνιο 7">
            <a:extLst>
              <a:ext uri="{FF2B5EF4-FFF2-40B4-BE49-F238E27FC236}">
                <a16:creationId xmlns:a16="http://schemas.microsoft.com/office/drawing/2014/main" id="{C89F4934-1789-4881-B6BB-BC7A8A0CC0B6}"/>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2" name="Content Placeholder 2">
            <a:extLst>
              <a:ext uri="{FF2B5EF4-FFF2-40B4-BE49-F238E27FC236}">
                <a16:creationId xmlns:a16="http://schemas.microsoft.com/office/drawing/2014/main" id="{FD2DD77C-92D1-48D7-8CC3-B233D4D7C80D}"/>
              </a:ext>
            </a:extLst>
          </p:cNvPr>
          <p:cNvSpPr txBox="1">
            <a:spLocks/>
          </p:cNvSpPr>
          <p:nvPr/>
        </p:nvSpPr>
        <p:spPr>
          <a:xfrm>
            <a:off x="981074" y="4485101"/>
            <a:ext cx="5724525" cy="877474"/>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marL="0" indent="0">
              <a:buFont typeface="Arial" pitchFamily="34" charset="0"/>
              <a:buNone/>
            </a:pPr>
            <a:r>
              <a:rPr lang="en-US" sz="1800" dirty="0">
                <a:solidFill>
                  <a:schemeClr val="accent5">
                    <a:lumMod val="75000"/>
                  </a:schemeClr>
                </a:solidFill>
                <a:latin typeface="Arial" panose="020B0604020202020204" pitchFamily="34" charset="0"/>
                <a:cs typeface="Arial" panose="020B0604020202020204" pitchFamily="34" charset="0"/>
              </a:rPr>
              <a:t>*</a:t>
            </a:r>
            <a:r>
              <a:rPr lang="en-US" sz="1800" dirty="0">
                <a:solidFill>
                  <a:schemeClr val="bg1">
                    <a:lumMod val="65000"/>
                    <a:lumOff val="35000"/>
                  </a:schemeClr>
                </a:solidFill>
                <a:latin typeface="Arial" panose="020B0604020202020204" pitchFamily="34" charset="0"/>
                <a:cs typeface="Arial" panose="020B0604020202020204" pitchFamily="34" charset="0"/>
              </a:rPr>
              <a:t> Any substance or material that functions as the carrier of the wave</a:t>
            </a:r>
            <a:endParaRPr lang="el-GR" sz="1800" dirty="0">
              <a:solidFill>
                <a:schemeClr val="bg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846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83296" y="2664708"/>
            <a:ext cx="6400800" cy="3185758"/>
          </a:xfrm>
        </p:spPr>
        <p:txBody>
          <a:bodyPr>
            <a:normAutofit/>
          </a:bodyPr>
          <a:lstStyle/>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Crest : wave’s highest point</a:t>
            </a:r>
          </a:p>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Trough: wave’s lowest point</a:t>
            </a:r>
          </a:p>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Wavelength: length between two crests</a:t>
            </a:r>
          </a:p>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Amplitude: height of a wave from rest line to crest</a:t>
            </a:r>
          </a:p>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Period: time of a complete wave passing from a point</a:t>
            </a:r>
          </a:p>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Frequency: number of waves passing from a point in a second</a:t>
            </a:r>
          </a:p>
          <a:p>
            <a:pPr algn="just">
              <a:buClr>
                <a:schemeClr val="accent5">
                  <a:lumMod val="50000"/>
                </a:schemeClr>
              </a:buClr>
              <a:buFont typeface="Courier New" panose="02070309020205020404" pitchFamily="49" charset="0"/>
              <a:buChar char="o"/>
            </a:pPr>
            <a:r>
              <a:rPr lang="en-US" sz="1600" dirty="0">
                <a:solidFill>
                  <a:schemeClr val="bg1">
                    <a:lumMod val="75000"/>
                    <a:lumOff val="25000"/>
                  </a:schemeClr>
                </a:solidFill>
                <a:latin typeface="Arial" panose="020B0604020202020204" pitchFamily="34" charset="0"/>
                <a:cs typeface="Arial" panose="020B0604020202020204" pitchFamily="34" charset="0"/>
              </a:rPr>
              <a:t>Speed: velocity of a disturbance (m/s)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2647" y="2676596"/>
            <a:ext cx="4985846" cy="2469883"/>
          </a:xfrm>
          <a:prstGeom prst="rect">
            <a:avLst/>
          </a:prstGeom>
        </p:spPr>
      </p:pic>
      <p:sp>
        <p:nvSpPr>
          <p:cNvPr id="5" name="Title 1">
            <a:extLst>
              <a:ext uri="{FF2B5EF4-FFF2-40B4-BE49-F238E27FC236}">
                <a16:creationId xmlns:a16="http://schemas.microsoft.com/office/drawing/2014/main" id="{355E8A35-4BF2-4A7B-89AA-2C8BA442FD26}"/>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WAVES</a:t>
            </a:r>
            <a:endParaRPr lang="el-GR" dirty="0">
              <a:solidFill>
                <a:schemeClr val="accent5">
                  <a:lumMod val="50000"/>
                </a:schemeClr>
              </a:solidFill>
              <a:latin typeface="Arial Black" panose="020B0A04020102020204" pitchFamily="34" charset="0"/>
            </a:endParaRPr>
          </a:p>
        </p:txBody>
      </p:sp>
      <p:sp>
        <p:nvSpPr>
          <p:cNvPr id="6" name="Ορθογώνιο 5">
            <a:extLst>
              <a:ext uri="{FF2B5EF4-FFF2-40B4-BE49-F238E27FC236}">
                <a16:creationId xmlns:a16="http://schemas.microsoft.com/office/drawing/2014/main" id="{A1584DD7-B3D5-4475-B21C-42A52FA2EE08}"/>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7" name="Ορθογώνιο 6">
            <a:extLst>
              <a:ext uri="{FF2B5EF4-FFF2-40B4-BE49-F238E27FC236}">
                <a16:creationId xmlns:a16="http://schemas.microsoft.com/office/drawing/2014/main" id="{24EF09DE-D683-4015-BE4D-859AE131BB44}"/>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TextBox 7">
            <a:extLst>
              <a:ext uri="{FF2B5EF4-FFF2-40B4-BE49-F238E27FC236}">
                <a16:creationId xmlns:a16="http://schemas.microsoft.com/office/drawing/2014/main" id="{44B09A78-EC57-4B02-8561-FCA442E4545D}"/>
              </a:ext>
            </a:extLst>
          </p:cNvPr>
          <p:cNvSpPr txBox="1"/>
          <p:nvPr/>
        </p:nvSpPr>
        <p:spPr>
          <a:xfrm>
            <a:off x="8277224" y="5850466"/>
            <a:ext cx="3422937" cy="553998"/>
          </a:xfrm>
          <a:prstGeom prst="rect">
            <a:avLst/>
          </a:prstGeom>
          <a:noFill/>
          <a:ln>
            <a:noFill/>
          </a:ln>
        </p:spPr>
        <p:txBody>
          <a:bodyPr wrap="square" rtlCol="0" anchor="ctr" anchorCtr="1">
            <a:spAutoFit/>
          </a:bodyPr>
          <a:lstStyle/>
          <a:p>
            <a:pPr algn="r"/>
            <a:r>
              <a:rPr lang="en-US" sz="1400" dirty="0">
                <a:solidFill>
                  <a:schemeClr val="bg1">
                    <a:lumMod val="50000"/>
                    <a:lumOff val="50000"/>
                  </a:schemeClr>
                </a:solidFill>
              </a:rPr>
              <a:t>A simple wave</a:t>
            </a:r>
          </a:p>
          <a:p>
            <a:pPr algn="r"/>
            <a:endParaRPr lang="en-US" sz="800" dirty="0">
              <a:solidFill>
                <a:schemeClr val="bg1">
                  <a:lumMod val="50000"/>
                  <a:lumOff val="50000"/>
                </a:schemeClr>
              </a:solidFill>
              <a:hlinkClick r:id="rId3"/>
            </a:endParaRPr>
          </a:p>
          <a:p>
            <a:pPr algn="r"/>
            <a:r>
              <a:rPr lang="en-US" sz="800" dirty="0">
                <a:solidFill>
                  <a:schemeClr val="bg1">
                    <a:lumMod val="50000"/>
                    <a:lumOff val="50000"/>
                  </a:schemeClr>
                </a:solidFill>
                <a:hlinkClick r:id="rId4"/>
              </a:rPr>
              <a:t>http://theory.uwinnipeg.ca/mod_tech/node120.html</a:t>
            </a:r>
            <a:r>
              <a:rPr lang="en-US" sz="800" dirty="0">
                <a:solidFill>
                  <a:schemeClr val="bg1">
                    <a:lumMod val="50000"/>
                    <a:lumOff val="50000"/>
                  </a:schemeClr>
                </a:solidFill>
              </a:rPr>
              <a:t> </a:t>
            </a:r>
            <a:endParaRPr lang="el-GR" sz="800" dirty="0">
              <a:solidFill>
                <a:schemeClr val="bg1">
                  <a:lumMod val="50000"/>
                  <a:lumOff val="50000"/>
                </a:schemeClr>
              </a:solidFill>
            </a:endParaRPr>
          </a:p>
        </p:txBody>
      </p:sp>
      <p:cxnSp>
        <p:nvCxnSpPr>
          <p:cNvPr id="10" name="Ευθύγραμμο βέλος σύνδεσης 9">
            <a:extLst>
              <a:ext uri="{FF2B5EF4-FFF2-40B4-BE49-F238E27FC236}">
                <a16:creationId xmlns:a16="http://schemas.microsoft.com/office/drawing/2014/main" id="{623100BB-ABFB-4BF6-AA56-8C8171D5A1A8}"/>
              </a:ext>
            </a:extLst>
          </p:cNvPr>
          <p:cNvCxnSpPr/>
          <p:nvPr/>
        </p:nvCxnSpPr>
        <p:spPr>
          <a:xfrm flipV="1">
            <a:off x="7391400" y="3190875"/>
            <a:ext cx="295275" cy="122872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4F94DDD-D19B-423F-9A0F-A1D7220E66FC}"/>
              </a:ext>
            </a:extLst>
          </p:cNvPr>
          <p:cNvSpPr txBox="1"/>
          <p:nvPr/>
        </p:nvSpPr>
        <p:spPr>
          <a:xfrm>
            <a:off x="7034212" y="4547771"/>
            <a:ext cx="714375" cy="338554"/>
          </a:xfrm>
          <a:prstGeom prst="rect">
            <a:avLst/>
          </a:prstGeom>
          <a:noFill/>
          <a:ln>
            <a:noFill/>
          </a:ln>
        </p:spPr>
        <p:txBody>
          <a:bodyPr wrap="square" rtlCol="0" anchor="ctr" anchorCtr="1">
            <a:spAutoFit/>
          </a:bodyPr>
          <a:lstStyle/>
          <a:p>
            <a:r>
              <a:rPr lang="en-US" sz="1600" dirty="0">
                <a:solidFill>
                  <a:srgbClr val="FF0000"/>
                </a:solidFill>
                <a:latin typeface="Arial" panose="020B0604020202020204" pitchFamily="34" charset="0"/>
                <a:cs typeface="Arial" panose="020B0604020202020204" pitchFamily="34" charset="0"/>
              </a:rPr>
              <a:t>crest</a:t>
            </a:r>
            <a:endParaRPr lang="el-GR" sz="1600" dirty="0">
              <a:solidFill>
                <a:srgbClr val="FF0000"/>
              </a:solidFill>
              <a:latin typeface="Arial" panose="020B0604020202020204" pitchFamily="34" charset="0"/>
              <a:cs typeface="Arial" panose="020B0604020202020204" pitchFamily="34" charset="0"/>
            </a:endParaRPr>
          </a:p>
        </p:txBody>
      </p:sp>
      <p:cxnSp>
        <p:nvCxnSpPr>
          <p:cNvPr id="15" name="Ευθύγραμμο βέλος σύνδεσης 14">
            <a:extLst>
              <a:ext uri="{FF2B5EF4-FFF2-40B4-BE49-F238E27FC236}">
                <a16:creationId xmlns:a16="http://schemas.microsoft.com/office/drawing/2014/main" id="{8AFF1247-1F7E-4CFA-BD0E-8F0992609D50}"/>
              </a:ext>
            </a:extLst>
          </p:cNvPr>
          <p:cNvCxnSpPr>
            <a:cxnSpLocks/>
          </p:cNvCxnSpPr>
          <p:nvPr/>
        </p:nvCxnSpPr>
        <p:spPr>
          <a:xfrm flipH="1" flipV="1">
            <a:off x="9091612" y="4706810"/>
            <a:ext cx="647700" cy="32450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E6ABAAE-5E60-4E1A-86D2-4B07DCBB3944}"/>
              </a:ext>
            </a:extLst>
          </p:cNvPr>
          <p:cNvSpPr txBox="1"/>
          <p:nvPr/>
        </p:nvSpPr>
        <p:spPr>
          <a:xfrm>
            <a:off x="9739312" y="4975255"/>
            <a:ext cx="890588" cy="338554"/>
          </a:xfrm>
          <a:prstGeom prst="rect">
            <a:avLst/>
          </a:prstGeom>
          <a:noFill/>
          <a:ln>
            <a:noFill/>
          </a:ln>
        </p:spPr>
        <p:txBody>
          <a:bodyPr wrap="square" rtlCol="0" anchor="ctr" anchorCtr="1">
            <a:spAutoFit/>
          </a:bodyPr>
          <a:lstStyle/>
          <a:p>
            <a:r>
              <a:rPr lang="en-US" sz="1600" dirty="0">
                <a:solidFill>
                  <a:srgbClr val="FF0000"/>
                </a:solidFill>
                <a:latin typeface="Arial" panose="020B0604020202020204" pitchFamily="34" charset="0"/>
                <a:cs typeface="Arial" panose="020B0604020202020204" pitchFamily="34" charset="0"/>
              </a:rPr>
              <a:t>trough</a:t>
            </a:r>
            <a:endParaRPr lang="el-GR" sz="1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9541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822450" y="2190749"/>
          <a:ext cx="9137650" cy="3436017"/>
        </p:xfrm>
        <a:graphic>
          <a:graphicData uri="http://schemas.openxmlformats.org/drawingml/2006/table">
            <a:tbl>
              <a:tblPr firstRow="1" bandRow="1">
                <a:tableStyleId>{5C22544A-7EE6-4342-B048-85BDC9FD1C3A}</a:tableStyleId>
              </a:tblPr>
              <a:tblGrid>
                <a:gridCol w="4568825">
                  <a:extLst>
                    <a:ext uri="{9D8B030D-6E8A-4147-A177-3AD203B41FA5}">
                      <a16:colId xmlns:a16="http://schemas.microsoft.com/office/drawing/2014/main" val="20000"/>
                    </a:ext>
                  </a:extLst>
                </a:gridCol>
                <a:gridCol w="4568825">
                  <a:extLst>
                    <a:ext uri="{9D8B030D-6E8A-4147-A177-3AD203B41FA5}">
                      <a16:colId xmlns:a16="http://schemas.microsoft.com/office/drawing/2014/main" val="20001"/>
                    </a:ext>
                  </a:extLst>
                </a:gridCol>
              </a:tblGrid>
              <a:tr h="571408">
                <a:tc>
                  <a:txBody>
                    <a:bodyPr/>
                    <a:lstStyle/>
                    <a:p>
                      <a:pPr algn="ctr"/>
                      <a:r>
                        <a:rPr lang="en-US" sz="2800" dirty="0">
                          <a:latin typeface="Arial" panose="020B0604020202020204" pitchFamily="34" charset="0"/>
                          <a:cs typeface="Arial" panose="020B0604020202020204" pitchFamily="34" charset="0"/>
                        </a:rPr>
                        <a:t>MECHANICAL</a:t>
                      </a:r>
                      <a:endParaRPr lang="el-GR" sz="2800" dirty="0">
                        <a:latin typeface="Arial" panose="020B0604020202020204" pitchFamily="34" charset="0"/>
                        <a:cs typeface="Arial" panose="020B0604020202020204" pitchFamily="34" charset="0"/>
                      </a:endParaRPr>
                    </a:p>
                  </a:txBody>
                  <a:tcPr marL="79458" marR="79458">
                    <a:solidFill>
                      <a:schemeClr val="accent5">
                        <a:lumMod val="50000"/>
                      </a:schemeClr>
                    </a:solidFill>
                  </a:tcPr>
                </a:tc>
                <a:tc>
                  <a:txBody>
                    <a:bodyPr/>
                    <a:lstStyle/>
                    <a:p>
                      <a:pPr algn="ctr"/>
                      <a:r>
                        <a:rPr lang="en-US" sz="2800" dirty="0">
                          <a:latin typeface="Arial" panose="020B0604020202020204" pitchFamily="34" charset="0"/>
                          <a:cs typeface="Arial" panose="020B0604020202020204" pitchFamily="34" charset="0"/>
                        </a:rPr>
                        <a:t>ELECTROMAGNETIC</a:t>
                      </a:r>
                      <a:endParaRPr lang="el-GR" sz="2800" dirty="0">
                        <a:latin typeface="Arial" panose="020B0604020202020204" pitchFamily="34" charset="0"/>
                        <a:cs typeface="Arial" panose="020B0604020202020204" pitchFamily="34" charset="0"/>
                      </a:endParaRPr>
                    </a:p>
                  </a:txBody>
                  <a:tcPr marL="79458" marR="79458">
                    <a:solidFill>
                      <a:schemeClr val="accent5">
                        <a:lumMod val="50000"/>
                      </a:schemeClr>
                    </a:solidFill>
                  </a:tcPr>
                </a:tc>
                <a:extLst>
                  <a:ext uri="{0D108BD9-81ED-4DB2-BD59-A6C34878D82A}">
                    <a16:rowId xmlns:a16="http://schemas.microsoft.com/office/drawing/2014/main" val="10000"/>
                  </a:ext>
                </a:extLst>
              </a:tr>
              <a:tr h="1066893">
                <a:tc>
                  <a:txBody>
                    <a:bodyPr/>
                    <a:lstStyle/>
                    <a:p>
                      <a:r>
                        <a:rPr lang="en-US" sz="2400" dirty="0">
                          <a:solidFill>
                            <a:schemeClr val="bg1">
                              <a:lumMod val="75000"/>
                              <a:lumOff val="25000"/>
                            </a:schemeClr>
                          </a:solidFill>
                          <a:latin typeface="Arial" panose="020B0604020202020204" pitchFamily="34" charset="0"/>
                          <a:cs typeface="Arial" panose="020B0604020202020204" pitchFamily="34" charset="0"/>
                        </a:rPr>
                        <a:t>Produced from a vibrating source</a:t>
                      </a:r>
                      <a:endParaRPr lang="el-GR" sz="2400" dirty="0">
                        <a:solidFill>
                          <a:schemeClr val="bg1">
                            <a:lumMod val="75000"/>
                            <a:lumOff val="25000"/>
                          </a:schemeClr>
                        </a:solidFill>
                        <a:latin typeface="Arial" panose="020B0604020202020204" pitchFamily="34" charset="0"/>
                        <a:cs typeface="Arial" panose="020B0604020202020204" pitchFamily="34" charset="0"/>
                      </a:endParaRPr>
                    </a:p>
                  </a:txBody>
                  <a:tcPr marL="79458" marR="79458">
                    <a:solidFill>
                      <a:schemeClr val="tx1">
                        <a:lumMod val="85000"/>
                      </a:schemeClr>
                    </a:solidFill>
                  </a:tcPr>
                </a:tc>
                <a:tc>
                  <a:txBody>
                    <a:bodyPr/>
                    <a:lstStyle/>
                    <a:p>
                      <a:r>
                        <a:rPr lang="en-US" sz="2400" dirty="0">
                          <a:solidFill>
                            <a:schemeClr val="bg1"/>
                          </a:solidFill>
                          <a:latin typeface="Arial" panose="020B0604020202020204" pitchFamily="34" charset="0"/>
                          <a:cs typeface="Arial" panose="020B0604020202020204" pitchFamily="34" charset="0"/>
                        </a:rPr>
                        <a:t>Result of vibrations between an electric and magnetic field</a:t>
                      </a:r>
                      <a:endParaRPr lang="el-GR" sz="2400" dirty="0">
                        <a:solidFill>
                          <a:schemeClr val="bg1"/>
                        </a:solidFill>
                        <a:latin typeface="Arial" panose="020B0604020202020204" pitchFamily="34" charset="0"/>
                        <a:cs typeface="Arial" panose="020B0604020202020204" pitchFamily="34" charset="0"/>
                      </a:endParaRPr>
                    </a:p>
                  </a:txBody>
                  <a:tcPr marL="79458" marR="79458">
                    <a:solidFill>
                      <a:schemeClr val="tx1">
                        <a:lumMod val="85000"/>
                      </a:schemeClr>
                    </a:solidFill>
                  </a:tcPr>
                </a:tc>
                <a:extLst>
                  <a:ext uri="{0D108BD9-81ED-4DB2-BD59-A6C34878D82A}">
                    <a16:rowId xmlns:a16="http://schemas.microsoft.com/office/drawing/2014/main" val="10001"/>
                  </a:ext>
                </a:extLst>
              </a:tr>
              <a:tr h="701133">
                <a:tc>
                  <a:txBody>
                    <a:bodyPr/>
                    <a:lstStyle/>
                    <a:p>
                      <a:r>
                        <a:rPr lang="en-US" sz="2400" dirty="0">
                          <a:solidFill>
                            <a:schemeClr val="bg1">
                              <a:lumMod val="75000"/>
                              <a:lumOff val="25000"/>
                            </a:schemeClr>
                          </a:solidFill>
                          <a:latin typeface="Arial" panose="020B0604020202020204" pitchFamily="34" charset="0"/>
                          <a:cs typeface="Arial" panose="020B0604020202020204" pitchFamily="34" charset="0"/>
                        </a:rPr>
                        <a:t>Need a propagation medium (e.g. air, water)</a:t>
                      </a:r>
                      <a:endParaRPr lang="el-GR" sz="2400" dirty="0">
                        <a:solidFill>
                          <a:schemeClr val="bg1">
                            <a:lumMod val="75000"/>
                            <a:lumOff val="25000"/>
                          </a:schemeClr>
                        </a:solidFill>
                        <a:latin typeface="Arial" panose="020B0604020202020204" pitchFamily="34" charset="0"/>
                        <a:cs typeface="Arial" panose="020B0604020202020204" pitchFamily="34" charset="0"/>
                      </a:endParaRPr>
                    </a:p>
                  </a:txBody>
                  <a:tcPr marL="79458" marR="79458">
                    <a:solidFill>
                      <a:schemeClr val="tx1">
                        <a:lumMod val="95000"/>
                      </a:schemeClr>
                    </a:solidFill>
                  </a:tcPr>
                </a:tc>
                <a:tc>
                  <a:txBody>
                    <a:bodyPr/>
                    <a:lstStyle/>
                    <a:p>
                      <a:r>
                        <a:rPr lang="en-US" sz="2400" dirty="0">
                          <a:solidFill>
                            <a:schemeClr val="bg1">
                              <a:lumMod val="75000"/>
                              <a:lumOff val="25000"/>
                            </a:schemeClr>
                          </a:solidFill>
                          <a:latin typeface="Arial" panose="020B0604020202020204" pitchFamily="34" charset="0"/>
                          <a:cs typeface="Arial" panose="020B0604020202020204" pitchFamily="34" charset="0"/>
                        </a:rPr>
                        <a:t>No need of propagation medium</a:t>
                      </a:r>
                      <a:endParaRPr lang="el-GR" sz="2400" dirty="0">
                        <a:solidFill>
                          <a:schemeClr val="bg1">
                            <a:lumMod val="75000"/>
                            <a:lumOff val="25000"/>
                          </a:schemeClr>
                        </a:solidFill>
                        <a:latin typeface="Arial" panose="020B0604020202020204" pitchFamily="34" charset="0"/>
                        <a:cs typeface="Arial" panose="020B0604020202020204" pitchFamily="34" charset="0"/>
                      </a:endParaRPr>
                    </a:p>
                  </a:txBody>
                  <a:tcPr marL="79458" marR="79458">
                    <a:solidFill>
                      <a:schemeClr val="tx1">
                        <a:lumMod val="95000"/>
                      </a:schemeClr>
                    </a:solidFill>
                  </a:tcPr>
                </a:tc>
                <a:extLst>
                  <a:ext uri="{0D108BD9-81ED-4DB2-BD59-A6C34878D82A}">
                    <a16:rowId xmlns:a16="http://schemas.microsoft.com/office/drawing/2014/main" val="10002"/>
                  </a:ext>
                </a:extLst>
              </a:tr>
              <a:tr h="974756">
                <a:tc>
                  <a:txBody>
                    <a:bodyPr/>
                    <a:lstStyle/>
                    <a:p>
                      <a:r>
                        <a:rPr lang="en-GB" sz="2400" dirty="0">
                          <a:solidFill>
                            <a:schemeClr val="bg1"/>
                          </a:solidFill>
                          <a:latin typeface="Arial" panose="020B0604020202020204" pitchFamily="34" charset="0"/>
                          <a:cs typeface="Arial" panose="020B0604020202020204" pitchFamily="34" charset="0"/>
                        </a:rPr>
                        <a:t>Examples: sound wave, water wave, stadium wave</a:t>
                      </a:r>
                      <a:endParaRPr lang="el-GR" sz="2400" dirty="0">
                        <a:solidFill>
                          <a:schemeClr val="bg1"/>
                        </a:solidFill>
                        <a:latin typeface="Arial" panose="020B0604020202020204" pitchFamily="34" charset="0"/>
                        <a:cs typeface="Arial" panose="020B0604020202020204" pitchFamily="34" charset="0"/>
                      </a:endParaRPr>
                    </a:p>
                  </a:txBody>
                  <a:tcPr marL="79458" marR="79458">
                    <a:solidFill>
                      <a:schemeClr val="tx1">
                        <a:lumMod val="85000"/>
                      </a:schemeClr>
                    </a:solidFill>
                  </a:tcPr>
                </a:tc>
                <a:tc>
                  <a:txBody>
                    <a:bodyPr/>
                    <a:lstStyle/>
                    <a:p>
                      <a:r>
                        <a:rPr lang="en-GB" sz="2400" dirty="0">
                          <a:solidFill>
                            <a:schemeClr val="bg1"/>
                          </a:solidFill>
                          <a:latin typeface="Arial" panose="020B0604020202020204" pitchFamily="34" charset="0"/>
                          <a:cs typeface="Arial" panose="020B0604020202020204" pitchFamily="34" charset="0"/>
                        </a:rPr>
                        <a:t>Examples: light wave, radio wave</a:t>
                      </a:r>
                      <a:endParaRPr lang="el-GR" sz="2400" dirty="0">
                        <a:solidFill>
                          <a:schemeClr val="bg1"/>
                        </a:solidFill>
                        <a:latin typeface="Arial" panose="020B0604020202020204" pitchFamily="34" charset="0"/>
                        <a:cs typeface="Arial" panose="020B0604020202020204" pitchFamily="34" charset="0"/>
                      </a:endParaRPr>
                    </a:p>
                  </a:txBody>
                  <a:tcPr marL="79458" marR="79458">
                    <a:solidFill>
                      <a:schemeClr val="tx1">
                        <a:lumMod val="85000"/>
                      </a:schemeClr>
                    </a:solidFill>
                  </a:tcPr>
                </a:tc>
                <a:extLst>
                  <a:ext uri="{0D108BD9-81ED-4DB2-BD59-A6C34878D82A}">
                    <a16:rowId xmlns:a16="http://schemas.microsoft.com/office/drawing/2014/main" val="10003"/>
                  </a:ext>
                </a:extLst>
              </a:tr>
            </a:tbl>
          </a:graphicData>
        </a:graphic>
      </p:graphicFrame>
      <p:sp>
        <p:nvSpPr>
          <p:cNvPr id="6" name="Title 1">
            <a:extLst>
              <a:ext uri="{FF2B5EF4-FFF2-40B4-BE49-F238E27FC236}">
                <a16:creationId xmlns:a16="http://schemas.microsoft.com/office/drawing/2014/main" id="{94FB1F5C-3CBC-4062-91DB-FE4A01C1EA89}"/>
              </a:ext>
            </a:extLst>
          </p:cNvPr>
          <p:cNvSpPr>
            <a:spLocks noGrp="1"/>
          </p:cNvSpPr>
          <p:nvPr>
            <p:ph type="title"/>
          </p:nvPr>
        </p:nvSpPr>
        <p:spPr>
          <a:xfrm>
            <a:off x="751285" y="438148"/>
            <a:ext cx="4258865" cy="742951"/>
          </a:xfrm>
        </p:spPr>
        <p:txBody>
          <a:bodyPr>
            <a:normAutofit fontScale="90000"/>
          </a:bodyPr>
          <a:lstStyle/>
          <a:p>
            <a:r>
              <a:rPr lang="en-US" dirty="0">
                <a:solidFill>
                  <a:schemeClr val="accent5">
                    <a:lumMod val="50000"/>
                  </a:schemeClr>
                </a:solidFill>
                <a:latin typeface="Arial Black" panose="020B0A04020102020204" pitchFamily="34" charset="0"/>
              </a:rPr>
              <a:t>TYPES OF WAVES</a:t>
            </a:r>
            <a:endParaRPr lang="el-GR" dirty="0">
              <a:solidFill>
                <a:schemeClr val="accent5">
                  <a:lumMod val="50000"/>
                </a:schemeClr>
              </a:solidFill>
              <a:latin typeface="Arial Black" panose="020B0A04020102020204" pitchFamily="34" charset="0"/>
            </a:endParaRPr>
          </a:p>
        </p:txBody>
      </p:sp>
      <p:sp>
        <p:nvSpPr>
          <p:cNvPr id="7" name="Ορθογώνιο 6">
            <a:extLst>
              <a:ext uri="{FF2B5EF4-FFF2-40B4-BE49-F238E27FC236}">
                <a16:creationId xmlns:a16="http://schemas.microsoft.com/office/drawing/2014/main" id="{C6FAAD1A-9DB5-4360-914D-CDF5A1C931F1}"/>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8" name="Ορθογώνιο 7">
            <a:extLst>
              <a:ext uri="{FF2B5EF4-FFF2-40B4-BE49-F238E27FC236}">
                <a16:creationId xmlns:a16="http://schemas.microsoft.com/office/drawing/2014/main" id="{94A825B5-3105-482E-99BB-CB19EFABA23F}"/>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208989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9399" y="2097088"/>
            <a:ext cx="8664529" cy="4141447"/>
          </a:xfrm>
        </p:spPr>
      </p:pic>
      <p:sp>
        <p:nvSpPr>
          <p:cNvPr id="3" name="TextBox 2">
            <a:extLst>
              <a:ext uri="{FF2B5EF4-FFF2-40B4-BE49-F238E27FC236}">
                <a16:creationId xmlns:a16="http://schemas.microsoft.com/office/drawing/2014/main" id="{FFFF1588-08DA-4B97-B234-8AA53FB38ACE}"/>
              </a:ext>
            </a:extLst>
          </p:cNvPr>
          <p:cNvSpPr txBox="1"/>
          <p:nvPr/>
        </p:nvSpPr>
        <p:spPr>
          <a:xfrm>
            <a:off x="2140154" y="6388993"/>
            <a:ext cx="7705818" cy="276999"/>
          </a:xfrm>
          <a:prstGeom prst="rect">
            <a:avLst/>
          </a:prstGeom>
          <a:noFill/>
          <a:ln>
            <a:noFill/>
          </a:ln>
        </p:spPr>
        <p:txBody>
          <a:bodyPr wrap="square" rtlCol="0" anchor="ctr" anchorCtr="1">
            <a:spAutoFit/>
          </a:bodyPr>
          <a:lstStyle/>
          <a:p>
            <a:r>
              <a:rPr lang="en-US" sz="1200" dirty="0">
                <a:solidFill>
                  <a:schemeClr val="bg1">
                    <a:lumMod val="50000"/>
                    <a:lumOff val="50000"/>
                  </a:schemeClr>
                </a:solidFill>
              </a:rPr>
              <a:t>http://wiki.awf.forst.uni-goettingen.de/wiki/images/f/ff/Radiation2.gif</a:t>
            </a:r>
            <a:endParaRPr lang="el-GR" sz="1200" dirty="0">
              <a:solidFill>
                <a:schemeClr val="bg1">
                  <a:lumMod val="50000"/>
                  <a:lumOff val="50000"/>
                </a:schemeClr>
              </a:solidFill>
            </a:endParaRPr>
          </a:p>
        </p:txBody>
      </p:sp>
      <p:sp>
        <p:nvSpPr>
          <p:cNvPr id="7" name="Title 1">
            <a:extLst>
              <a:ext uri="{FF2B5EF4-FFF2-40B4-BE49-F238E27FC236}">
                <a16:creationId xmlns:a16="http://schemas.microsoft.com/office/drawing/2014/main" id="{AA37008E-B053-4912-A23B-CCB9FB79307B}"/>
              </a:ext>
            </a:extLst>
          </p:cNvPr>
          <p:cNvSpPr>
            <a:spLocks noGrp="1"/>
          </p:cNvSpPr>
          <p:nvPr>
            <p:ph type="title"/>
          </p:nvPr>
        </p:nvSpPr>
        <p:spPr>
          <a:xfrm>
            <a:off x="751285" y="438148"/>
            <a:ext cx="10240565" cy="742951"/>
          </a:xfrm>
        </p:spPr>
        <p:txBody>
          <a:bodyPr>
            <a:normAutofit fontScale="90000"/>
          </a:bodyPr>
          <a:lstStyle/>
          <a:p>
            <a:r>
              <a:rPr lang="en-US" dirty="0">
                <a:solidFill>
                  <a:schemeClr val="accent5">
                    <a:lumMod val="50000"/>
                  </a:schemeClr>
                </a:solidFill>
                <a:latin typeface="Arial Black" panose="020B0A04020102020204" pitchFamily="34" charset="0"/>
              </a:rPr>
              <a:t>EXAMPLE OF ELECTROMAGNETIC WAVE</a:t>
            </a:r>
            <a:endParaRPr lang="el-GR" dirty="0">
              <a:solidFill>
                <a:schemeClr val="accent5">
                  <a:lumMod val="50000"/>
                </a:schemeClr>
              </a:solidFill>
              <a:latin typeface="Arial Black" panose="020B0A04020102020204" pitchFamily="34" charset="0"/>
            </a:endParaRPr>
          </a:p>
        </p:txBody>
      </p:sp>
      <p:sp>
        <p:nvSpPr>
          <p:cNvPr id="8" name="Ορθογώνιο 7">
            <a:extLst>
              <a:ext uri="{FF2B5EF4-FFF2-40B4-BE49-F238E27FC236}">
                <a16:creationId xmlns:a16="http://schemas.microsoft.com/office/drawing/2014/main" id="{DFB52D4E-9FA0-4BB7-82D5-E21FAACC49D8}"/>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9" name="Ορθογώνιο 8">
            <a:extLst>
              <a:ext uri="{FF2B5EF4-FFF2-40B4-BE49-F238E27FC236}">
                <a16:creationId xmlns:a16="http://schemas.microsoft.com/office/drawing/2014/main" id="{472E2602-B51A-42D2-BDD9-96FA34A23D98}"/>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3561975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7689"/>
          <a:stretch/>
        </p:blipFill>
        <p:spPr>
          <a:xfrm>
            <a:off x="1347236" y="1456692"/>
            <a:ext cx="9132270" cy="5114675"/>
          </a:xfrm>
        </p:spPr>
      </p:pic>
      <p:sp>
        <p:nvSpPr>
          <p:cNvPr id="3" name="TextBox 2">
            <a:extLst>
              <a:ext uri="{FF2B5EF4-FFF2-40B4-BE49-F238E27FC236}">
                <a16:creationId xmlns:a16="http://schemas.microsoft.com/office/drawing/2014/main" id="{732BDD89-ADA3-47E6-875A-FA4AC93EEE8B}"/>
              </a:ext>
            </a:extLst>
          </p:cNvPr>
          <p:cNvSpPr txBox="1"/>
          <p:nvPr/>
        </p:nvSpPr>
        <p:spPr>
          <a:xfrm>
            <a:off x="0" y="6449060"/>
            <a:ext cx="12070080" cy="338554"/>
          </a:xfrm>
          <a:prstGeom prst="rect">
            <a:avLst/>
          </a:prstGeom>
          <a:noFill/>
          <a:ln>
            <a:noFill/>
          </a:ln>
        </p:spPr>
        <p:txBody>
          <a:bodyPr wrap="square" rtlCol="0" anchor="ctr" anchorCtr="1">
            <a:spAutoFit/>
          </a:bodyPr>
          <a:lstStyle/>
          <a:p>
            <a:r>
              <a:rPr lang="en-US" sz="800" dirty="0">
                <a:solidFill>
                  <a:schemeClr val="bg1">
                    <a:lumMod val="50000"/>
                    <a:lumOff val="50000"/>
                  </a:schemeClr>
                </a:solidFill>
              </a:rPr>
              <a:t>https://www.google.com/url?sa=i&amp;source=images&amp;cd=&amp;cad=rja&amp;uact=8&amp;ved=2ahUKEwjIuqa3-orgAhWFNOwKHSPBC4IQjRx6BAgBEAU&amp;url=https%3A%2F%2Fchurchofthecosmos.wordpress.com%2F2012%2F12%2F05%2F%25EF%25BB%25BFthe-electromagnetic-radiation-spectrum-and-its-health-risks%2Felectromagnetic-spectrum%2F&amp;psig=AOvVaw1mqM7cAChGWcL-UaS4pMaF&amp;ust=1548575095682264</a:t>
            </a:r>
            <a:endParaRPr lang="el-GR" sz="800" dirty="0">
              <a:solidFill>
                <a:schemeClr val="bg1">
                  <a:lumMod val="50000"/>
                  <a:lumOff val="50000"/>
                </a:schemeClr>
              </a:solidFill>
            </a:endParaRPr>
          </a:p>
        </p:txBody>
      </p:sp>
      <p:sp>
        <p:nvSpPr>
          <p:cNvPr id="7" name="Title 1">
            <a:extLst>
              <a:ext uri="{FF2B5EF4-FFF2-40B4-BE49-F238E27FC236}">
                <a16:creationId xmlns:a16="http://schemas.microsoft.com/office/drawing/2014/main" id="{FAB2D0AB-2BCC-4739-899F-CF76323C492F}"/>
              </a:ext>
            </a:extLst>
          </p:cNvPr>
          <p:cNvSpPr>
            <a:spLocks noGrp="1"/>
          </p:cNvSpPr>
          <p:nvPr>
            <p:ph type="title"/>
          </p:nvPr>
        </p:nvSpPr>
        <p:spPr>
          <a:xfrm>
            <a:off x="751285" y="438148"/>
            <a:ext cx="10240565" cy="742951"/>
          </a:xfrm>
        </p:spPr>
        <p:txBody>
          <a:bodyPr>
            <a:normAutofit/>
          </a:bodyPr>
          <a:lstStyle/>
          <a:p>
            <a:r>
              <a:rPr lang="en-US" dirty="0">
                <a:solidFill>
                  <a:schemeClr val="accent5">
                    <a:lumMod val="50000"/>
                  </a:schemeClr>
                </a:solidFill>
                <a:latin typeface="Arial Black" panose="020B0A04020102020204" pitchFamily="34" charset="0"/>
              </a:rPr>
              <a:t>ELECTROMAGNETIC SPECTRUM</a:t>
            </a:r>
            <a:endParaRPr lang="el-GR" dirty="0">
              <a:solidFill>
                <a:schemeClr val="accent5">
                  <a:lumMod val="50000"/>
                </a:schemeClr>
              </a:solidFill>
              <a:latin typeface="Arial Black" panose="020B0A04020102020204" pitchFamily="34" charset="0"/>
            </a:endParaRPr>
          </a:p>
        </p:txBody>
      </p:sp>
      <p:sp>
        <p:nvSpPr>
          <p:cNvPr id="8" name="Ορθογώνιο 7">
            <a:extLst>
              <a:ext uri="{FF2B5EF4-FFF2-40B4-BE49-F238E27FC236}">
                <a16:creationId xmlns:a16="http://schemas.microsoft.com/office/drawing/2014/main" id="{E3B7975B-F122-42E2-9CF7-E819C62DD70F}"/>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9" name="Ορθογώνιο 8">
            <a:extLst>
              <a:ext uri="{FF2B5EF4-FFF2-40B4-BE49-F238E27FC236}">
                <a16:creationId xmlns:a16="http://schemas.microsoft.com/office/drawing/2014/main" id="{C17855BF-A6F7-437F-AA44-10BE7D06796A}"/>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2129022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695324" y="2958170"/>
            <a:ext cx="5616624" cy="2856704"/>
          </a:xfrm>
        </p:spPr>
        <p:txBody>
          <a:bodyPr>
            <a:normAutofit/>
          </a:bodyPr>
          <a:lstStyle/>
          <a:p>
            <a:pPr marL="0" indent="0" algn="just">
              <a:buNone/>
            </a:pPr>
            <a:r>
              <a:rPr lang="en-US" dirty="0">
                <a:solidFill>
                  <a:schemeClr val="bg1">
                    <a:lumMod val="65000"/>
                    <a:lumOff val="35000"/>
                  </a:schemeClr>
                </a:solidFill>
                <a:latin typeface="Arial" panose="020B0604020202020204" pitchFamily="34" charset="0"/>
                <a:cs typeface="Arial" panose="020B0604020202020204" pitchFamily="34" charset="0"/>
              </a:rPr>
              <a:t>The change of the direction of a wave that bounces to a reflected surface, and the angle of the reflected wave is equal to the angle of incident wave, in respect to the surface. </a:t>
            </a:r>
            <a:r>
              <a:rPr lang="el-GR" dirty="0">
                <a:solidFill>
                  <a:schemeClr val="bg1">
                    <a:lumMod val="65000"/>
                    <a:lumOff val="35000"/>
                  </a:schemeClr>
                </a:solidFill>
                <a:latin typeface="Arial" panose="020B0604020202020204" pitchFamily="34" charset="0"/>
                <a:cs typeface="Arial" panose="020B0604020202020204" pitchFamily="34" charset="0"/>
              </a:rPr>
              <a:t> </a:t>
            </a:r>
            <a:endParaRPr lang="en-US" dirty="0">
              <a:solidFill>
                <a:schemeClr val="bg1">
                  <a:lumMod val="65000"/>
                  <a:lumOff val="35000"/>
                </a:schemeClr>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2647" y="2363366"/>
            <a:ext cx="4985846" cy="3096344"/>
          </a:xfrm>
          <a:prstGeom prst="rect">
            <a:avLst/>
          </a:prstGeom>
        </p:spPr>
      </p:pic>
      <p:sp>
        <p:nvSpPr>
          <p:cNvPr id="5" name="Title 1">
            <a:extLst>
              <a:ext uri="{FF2B5EF4-FFF2-40B4-BE49-F238E27FC236}">
                <a16:creationId xmlns:a16="http://schemas.microsoft.com/office/drawing/2014/main" id="{355E8A35-4BF2-4A7B-89AA-2C8BA442FD26}"/>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(Reflection)</a:t>
            </a:r>
            <a:endParaRPr lang="el-GR" dirty="0">
              <a:solidFill>
                <a:schemeClr val="accent5">
                  <a:lumMod val="50000"/>
                </a:schemeClr>
              </a:solidFill>
              <a:latin typeface="Arial Black" panose="020B0A04020102020204" pitchFamily="34" charset="0"/>
            </a:endParaRPr>
          </a:p>
        </p:txBody>
      </p:sp>
      <p:sp>
        <p:nvSpPr>
          <p:cNvPr id="6" name="Ορθογώνιο 5">
            <a:extLst>
              <a:ext uri="{FF2B5EF4-FFF2-40B4-BE49-F238E27FC236}">
                <a16:creationId xmlns:a16="http://schemas.microsoft.com/office/drawing/2014/main" id="{A1584DD7-B3D5-4475-B21C-42A52FA2EE08}"/>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7" name="Ορθογώνιο 6">
            <a:extLst>
              <a:ext uri="{FF2B5EF4-FFF2-40B4-BE49-F238E27FC236}">
                <a16:creationId xmlns:a16="http://schemas.microsoft.com/office/drawing/2014/main" id="{24EF09DE-D683-4015-BE4D-859AE131BB44}"/>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3" name="TextBox 2">
            <a:extLst>
              <a:ext uri="{FF2B5EF4-FFF2-40B4-BE49-F238E27FC236}">
                <a16:creationId xmlns:a16="http://schemas.microsoft.com/office/drawing/2014/main" id="{C5759572-3A73-48EE-917D-1B090AB5F151}"/>
              </a:ext>
            </a:extLst>
          </p:cNvPr>
          <p:cNvSpPr txBox="1"/>
          <p:nvPr/>
        </p:nvSpPr>
        <p:spPr>
          <a:xfrm>
            <a:off x="6772647" y="5962695"/>
            <a:ext cx="5136647" cy="507831"/>
          </a:xfrm>
          <a:prstGeom prst="rect">
            <a:avLst/>
          </a:prstGeom>
          <a:noFill/>
          <a:ln>
            <a:noFill/>
          </a:ln>
        </p:spPr>
        <p:txBody>
          <a:bodyPr wrap="square" rtlCol="0" anchor="ctr" anchorCtr="1">
            <a:spAutoFit/>
          </a:bodyPr>
          <a:lstStyle/>
          <a:p>
            <a:r>
              <a:rPr lang="en-GB" sz="900" dirty="0">
                <a:solidFill>
                  <a:srgbClr val="FF0000"/>
                </a:solidFill>
                <a:latin typeface="Arial" panose="020B0604020202020204" pitchFamily="34" charset="0"/>
                <a:cs typeface="Arial" panose="020B0604020202020204" pitchFamily="34" charset="0"/>
              </a:rPr>
              <a:t>https://www.google.gr/url?sa=i&amp;rct=j&amp;q=&amp;esrc=s&amp;source=images&amp;cd=&amp;cad=rja&amp;uact=8&amp;ved=2ahUKEwiDwtTDlNndAhUwxIsKHfCMBUYQjRx6BAgBEAU&amp;url=http%3A%2F%2Fekfe.chi.sch.gr%2Fanaklasi.html&amp;psig=AOvVaw1_7il2TA4Tw4SkLCXm3fGC&amp;ust=1538068074681808</a:t>
            </a:r>
          </a:p>
        </p:txBody>
      </p:sp>
    </p:spTree>
    <p:extLst>
      <p:ext uri="{BB962C8B-B14F-4D97-AF65-F5344CB8AC3E}">
        <p14:creationId xmlns:p14="http://schemas.microsoft.com/office/powerpoint/2010/main" val="291454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D6DE1CA-2572-4BBB-82BB-3CE8284CB772}"/>
              </a:ext>
            </a:extLst>
          </p:cNvPr>
          <p:cNvSpPr txBox="1"/>
          <p:nvPr/>
        </p:nvSpPr>
        <p:spPr>
          <a:xfrm>
            <a:off x="1256477" y="6115371"/>
            <a:ext cx="8975324" cy="246221"/>
          </a:xfrm>
          <a:prstGeom prst="rect">
            <a:avLst/>
          </a:prstGeom>
          <a:noFill/>
          <a:ln>
            <a:noFill/>
          </a:ln>
        </p:spPr>
        <p:txBody>
          <a:bodyPr wrap="square" rtlCol="0" anchor="ctr" anchorCtr="1">
            <a:spAutoFit/>
          </a:bodyPr>
          <a:lstStyle/>
          <a:p>
            <a:r>
              <a:rPr lang="en-US" sz="1000" dirty="0">
                <a:solidFill>
                  <a:schemeClr val="bg1">
                    <a:lumMod val="50000"/>
                    <a:lumOff val="50000"/>
                  </a:schemeClr>
                </a:solidFill>
                <a:latin typeface="Arial" panose="020B0604020202020204" pitchFamily="34" charset="0"/>
                <a:cs typeface="Arial" panose="020B0604020202020204" pitchFamily="34" charset="0"/>
              </a:rPr>
              <a:t>https://www.physicsclassroom.com/class/refln/Lesson-1/Specular-vs-Diffuse-Reflection</a:t>
            </a:r>
            <a:endParaRPr lang="el-GR" sz="1000" dirty="0">
              <a:solidFill>
                <a:schemeClr val="bg1">
                  <a:lumMod val="50000"/>
                  <a:lumOff val="50000"/>
                </a:schemeClr>
              </a:solidFill>
              <a:latin typeface="Arial" panose="020B0604020202020204" pitchFamily="34" charset="0"/>
              <a:cs typeface="Arial" panose="020B0604020202020204" pitchFamily="34" charset="0"/>
            </a:endParaRPr>
          </a:p>
        </p:txBody>
      </p:sp>
      <p:sp>
        <p:nvSpPr>
          <p:cNvPr id="7" name="Content Placeholder 13">
            <a:extLst>
              <a:ext uri="{FF2B5EF4-FFF2-40B4-BE49-F238E27FC236}">
                <a16:creationId xmlns:a16="http://schemas.microsoft.com/office/drawing/2014/main" id="{FA5CBD8A-DCC0-4B50-A46E-B75F270D748D}"/>
              </a:ext>
            </a:extLst>
          </p:cNvPr>
          <p:cNvSpPr txBox="1">
            <a:spLocks/>
          </p:cNvSpPr>
          <p:nvPr/>
        </p:nvSpPr>
        <p:spPr>
          <a:xfrm>
            <a:off x="1810672" y="2030265"/>
            <a:ext cx="7786086" cy="845683"/>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a:lstStyle>
          <a:p>
            <a:pPr>
              <a:buClr>
                <a:schemeClr val="accent5">
                  <a:lumMod val="50000"/>
                </a:schemeClr>
              </a:buClr>
            </a:pPr>
            <a:r>
              <a:rPr lang="en-US" sz="1800" dirty="0">
                <a:solidFill>
                  <a:schemeClr val="bg1">
                    <a:lumMod val="65000"/>
                    <a:lumOff val="35000"/>
                  </a:schemeClr>
                </a:solidFill>
                <a:latin typeface="Arial" panose="020B0604020202020204" pitchFamily="34" charset="0"/>
                <a:cs typeface="Arial" panose="020B0604020202020204" pitchFamily="34" charset="0"/>
              </a:rPr>
              <a:t>If the bouncing surface is rough and irregular, then the light is scattered in multiple directions. The phenomenon is called diffuse reflection</a:t>
            </a:r>
          </a:p>
        </p:txBody>
      </p:sp>
      <p:sp>
        <p:nvSpPr>
          <p:cNvPr id="8" name="Title 1">
            <a:extLst>
              <a:ext uri="{FF2B5EF4-FFF2-40B4-BE49-F238E27FC236}">
                <a16:creationId xmlns:a16="http://schemas.microsoft.com/office/drawing/2014/main" id="{3DC71500-EB2F-41B1-9A01-90BEDD12F0F0}"/>
              </a:ext>
            </a:extLst>
          </p:cNvPr>
          <p:cNvSpPr txBox="1">
            <a:spLocks/>
          </p:cNvSpPr>
          <p:nvPr/>
        </p:nvSpPr>
        <p:spPr>
          <a:xfrm>
            <a:off x="751285" y="438148"/>
            <a:ext cx="10240565" cy="742951"/>
          </a:xfrm>
          <a:prstGeom prst="rect">
            <a:avLst/>
          </a:prstGeom>
          <a:ln>
            <a:noFill/>
          </a:ln>
        </p:spPr>
        <p:txBody>
          <a:bodyPr vert="horz" lIns="91440" tIns="45720" rIns="91440" bIns="45720" rtlCol="0" anchor="b">
            <a:normAutofit fontScale="75000" lnSpcReduction="2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US" dirty="0">
                <a:solidFill>
                  <a:schemeClr val="accent5">
                    <a:lumMod val="50000"/>
                  </a:schemeClr>
                </a:solidFill>
                <a:latin typeface="Arial Black" panose="020B0A04020102020204" pitchFamily="34" charset="0"/>
              </a:rPr>
              <a:t>PROPERTIES OF LIGHT WAVES (</a:t>
            </a:r>
            <a:r>
              <a:rPr lang="en-US" sz="2400" dirty="0">
                <a:solidFill>
                  <a:schemeClr val="accent5">
                    <a:lumMod val="50000"/>
                  </a:schemeClr>
                </a:solidFill>
                <a:latin typeface="Arial Black" panose="020B0A04020102020204" pitchFamily="34" charset="0"/>
              </a:rPr>
              <a:t>Specular vs Diffuse reflection</a:t>
            </a:r>
            <a:r>
              <a:rPr lang="en-US" dirty="0">
                <a:solidFill>
                  <a:schemeClr val="accent5">
                    <a:lumMod val="50000"/>
                  </a:schemeClr>
                </a:solidFill>
                <a:latin typeface="Arial Black" panose="020B0A04020102020204" pitchFamily="34" charset="0"/>
              </a:rPr>
              <a:t>)</a:t>
            </a:r>
            <a:endParaRPr lang="el-GR" dirty="0">
              <a:solidFill>
                <a:schemeClr val="accent5">
                  <a:lumMod val="50000"/>
                </a:schemeClr>
              </a:solidFill>
              <a:latin typeface="Arial Black" panose="020B0A04020102020204" pitchFamily="34" charset="0"/>
            </a:endParaRPr>
          </a:p>
        </p:txBody>
      </p:sp>
      <p:sp>
        <p:nvSpPr>
          <p:cNvPr id="9" name="Ορθογώνιο 8">
            <a:extLst>
              <a:ext uri="{FF2B5EF4-FFF2-40B4-BE49-F238E27FC236}">
                <a16:creationId xmlns:a16="http://schemas.microsoft.com/office/drawing/2014/main" id="{BA39236B-4412-4CC5-9E43-78546C2B6FBC}"/>
              </a:ext>
            </a:extLst>
          </p:cNvPr>
          <p:cNvSpPr/>
          <p:nvPr/>
        </p:nvSpPr>
        <p:spPr>
          <a:xfrm>
            <a:off x="-171451" y="400050"/>
            <a:ext cx="1733551" cy="8572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sp>
        <p:nvSpPr>
          <p:cNvPr id="10" name="Ορθογώνιο 9">
            <a:extLst>
              <a:ext uri="{FF2B5EF4-FFF2-40B4-BE49-F238E27FC236}">
                <a16:creationId xmlns:a16="http://schemas.microsoft.com/office/drawing/2014/main" id="{122C015C-77EB-429A-9A36-EB6F176539A6}"/>
              </a:ext>
            </a:extLst>
          </p:cNvPr>
          <p:cNvSpPr/>
          <p:nvPr/>
        </p:nvSpPr>
        <p:spPr>
          <a:xfrm>
            <a:off x="2962274" y="1247775"/>
            <a:ext cx="9496425" cy="104775"/>
          </a:xfrm>
          <a:prstGeom prst="rect">
            <a:avLst/>
          </a:prstGeom>
          <a:solidFill>
            <a:schemeClr val="accent5">
              <a:lumMod val="50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dirty="0"/>
          </a:p>
        </p:txBody>
      </p:sp>
      <p:pic>
        <p:nvPicPr>
          <p:cNvPr id="11" name="Picture 3">
            <a:extLst>
              <a:ext uri="{FF2B5EF4-FFF2-40B4-BE49-F238E27FC236}">
                <a16:creationId xmlns:a16="http://schemas.microsoft.com/office/drawing/2014/main" id="{859D32AC-F5C4-455D-97C4-DD927A1154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9452" y="3225885"/>
            <a:ext cx="7546389" cy="2110236"/>
          </a:xfrm>
          <a:prstGeom prst="rect">
            <a:avLst/>
          </a:prstGeom>
        </p:spPr>
      </p:pic>
    </p:spTree>
    <p:extLst>
      <p:ext uri="{BB962C8B-B14F-4D97-AF65-F5344CB8AC3E}">
        <p14:creationId xmlns:p14="http://schemas.microsoft.com/office/powerpoint/2010/main" val="2517425274"/>
      </p:ext>
    </p:extLst>
  </p:cSld>
  <p:clrMapOvr>
    <a:masterClrMapping/>
  </p:clrMapOvr>
</p:sld>
</file>

<file path=ppt/theme/theme1.xml><?xml version="1.0" encoding="utf-8"?>
<a:theme xmlns:a="http://schemas.openxmlformats.org/drawingml/2006/main" name="Blue atom design templat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3">
          <a:schemeClr val="lt1"/>
        </a:lnRef>
        <a:fillRef idx="1">
          <a:schemeClr val="accent5"/>
        </a:fillRef>
        <a:effectRef idx="1">
          <a:schemeClr val="accent5"/>
        </a:effectRef>
        <a:fontRef idx="minor">
          <a:schemeClr val="lt1"/>
        </a:fontRef>
      </a:style>
    </a:spDef>
    <a:lnDef>
      <a:spPr>
        <a:ln>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Blue atom design slides.potx" id="{20958743-FA80-43E5-9586-B48EF2BE42B5}" vid="{6B9132C0-2E4C-4DF6-B21A-C2322474BD21}"/>
    </a:ext>
  </a:extLst>
</a:theme>
</file>

<file path=docProps/app.xml><?xml version="1.0" encoding="utf-8"?>
<Properties xmlns="http://schemas.openxmlformats.org/officeDocument/2006/extended-properties" xmlns:vt="http://schemas.openxmlformats.org/officeDocument/2006/docPropsVTypes">
  <Template/>
  <TotalTime>0</TotalTime>
  <Words>1016</Words>
  <Application>Microsoft Office PowerPoint</Application>
  <PresentationFormat>Ευρεία οθόνη</PresentationFormat>
  <Paragraphs>98</Paragraphs>
  <Slides>18</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18</vt:i4>
      </vt:variant>
    </vt:vector>
  </HeadingPairs>
  <TitlesOfParts>
    <vt:vector size="23" baseType="lpstr">
      <vt:lpstr>Courier New</vt:lpstr>
      <vt:lpstr>Arial Black</vt:lpstr>
      <vt:lpstr>Century Gothic</vt:lpstr>
      <vt:lpstr>Arial</vt:lpstr>
      <vt:lpstr>Blue atom design template</vt:lpstr>
      <vt:lpstr>Physics behind  holograms</vt:lpstr>
      <vt:lpstr>BASIC PRINCIPLES OF HOLOGRAPHY</vt:lpstr>
      <vt:lpstr>WHAT IS A WAVE?</vt:lpstr>
      <vt:lpstr>Παρουσίαση του PowerPoint</vt:lpstr>
      <vt:lpstr>TYPES OF WAVES</vt:lpstr>
      <vt:lpstr>EXAMPLE OF ELECTROMAGNETIC WAVE</vt:lpstr>
      <vt:lpstr>ELECTROMAGNETIC SPECTRUM</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Θοδωρής</dc:creator>
  <cp:lastModifiedBy>chrissa papasarantou</cp:lastModifiedBy>
  <cp:revision>108</cp:revision>
  <dcterms:created xsi:type="dcterms:W3CDTF">2018-04-02T17:28:11Z</dcterms:created>
  <dcterms:modified xsi:type="dcterms:W3CDTF">2019-01-26T09:07:16Z</dcterms:modified>
</cp:coreProperties>
</file>